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Fira Sans Extra Condensed Medium"/>
      <p:regular r:id="rId40"/>
      <p:bold r:id="rId41"/>
      <p:italic r:id="rId42"/>
      <p:boldItalic r:id="rId43"/>
    </p:embeddedFont>
    <p:embeddedFont>
      <p:font typeface="Roboto Condensed"/>
      <p:regular r:id="rId44"/>
      <p:bold r:id="rId45"/>
      <p:italic r:id="rId46"/>
      <p:boldItalic r:id="rId47"/>
    </p:embeddedFont>
    <p:embeddedFont>
      <p:font typeface="Roboto Condensed Light"/>
      <p:regular r:id="rId48"/>
      <p:bold r:id="rId49"/>
      <p:italic r:id="rId50"/>
      <p:boldItalic r:id="rId51"/>
    </p:embeddedFont>
    <p:embeddedFont>
      <p:font typeface="Bahiana"/>
      <p:regular r:id="rId52"/>
    </p:embeddedFont>
    <p:embeddedFont>
      <p:font typeface="Barlow Semi Condensed"/>
      <p:regular r:id="rId53"/>
      <p:bold r:id="rId54"/>
      <p:italic r:id="rId55"/>
      <p:boldItalic r:id="rId56"/>
    </p:embeddedFont>
    <p:embeddedFont>
      <p:font typeface="Roboto Slab Regular"/>
      <p:regular r:id="rId57"/>
      <p:bold r:id="rId58"/>
    </p:embeddedFont>
    <p:embeddedFont>
      <p:font typeface="Barlow Semi Condensed SemiBol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RobotoCondensed-regular.fntdata"/><Relationship Id="rId43" Type="http://schemas.openxmlformats.org/officeDocument/2006/relationships/font" Target="fonts/FiraSansExtraCondensedMedium-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Light-regular.fntdata"/><Relationship Id="rId47" Type="http://schemas.openxmlformats.org/officeDocument/2006/relationships/font" Target="fonts/RobotoCondensed-boldItalic.fntdata"/><Relationship Id="rId49" Type="http://schemas.openxmlformats.org/officeDocument/2006/relationships/font" Target="fonts/RobotoCondensed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rlowSemiCondensedSemiBold-boldItalic.fntdata"/><Relationship Id="rId61" Type="http://schemas.openxmlformats.org/officeDocument/2006/relationships/font" Target="fonts/BarlowSemiCondensedSemi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arlowSemiCondensedSemiBo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Light-boldItalic.fntdata"/><Relationship Id="rId50" Type="http://schemas.openxmlformats.org/officeDocument/2006/relationships/font" Target="fonts/RobotoCondensedLight-italic.fntdata"/><Relationship Id="rId53" Type="http://schemas.openxmlformats.org/officeDocument/2006/relationships/font" Target="fonts/BarlowSemiCondensed-regular.fntdata"/><Relationship Id="rId52" Type="http://schemas.openxmlformats.org/officeDocument/2006/relationships/font" Target="fonts/Bahiana-regular.fntdata"/><Relationship Id="rId11" Type="http://schemas.openxmlformats.org/officeDocument/2006/relationships/slide" Target="slides/slide7.xml"/><Relationship Id="rId55" Type="http://schemas.openxmlformats.org/officeDocument/2006/relationships/font" Target="fonts/BarlowSemiCondensed-italic.fntdata"/><Relationship Id="rId10" Type="http://schemas.openxmlformats.org/officeDocument/2006/relationships/slide" Target="slides/slide6.xml"/><Relationship Id="rId54" Type="http://schemas.openxmlformats.org/officeDocument/2006/relationships/font" Target="fonts/BarlowSemiCondensed-bold.fntdata"/><Relationship Id="rId13" Type="http://schemas.openxmlformats.org/officeDocument/2006/relationships/slide" Target="slides/slide9.xml"/><Relationship Id="rId57" Type="http://schemas.openxmlformats.org/officeDocument/2006/relationships/font" Target="fonts/RobotoSlabRegular-regular.fntdata"/><Relationship Id="rId12" Type="http://schemas.openxmlformats.org/officeDocument/2006/relationships/slide" Target="slides/slide8.xml"/><Relationship Id="rId56" Type="http://schemas.openxmlformats.org/officeDocument/2006/relationships/font" Target="fonts/BarlowSemiCondensed-boldItalic.fntdata"/><Relationship Id="rId15" Type="http://schemas.openxmlformats.org/officeDocument/2006/relationships/slide" Target="slides/slide11.xml"/><Relationship Id="rId59" Type="http://schemas.openxmlformats.org/officeDocument/2006/relationships/font" Target="fonts/BarlowSemiCondensedSemiBold-regular.fntdata"/><Relationship Id="rId14" Type="http://schemas.openxmlformats.org/officeDocument/2006/relationships/slide" Target="slides/slide10.xml"/><Relationship Id="rId58" Type="http://schemas.openxmlformats.org/officeDocument/2006/relationships/font" Target="fonts/RobotoSlabRegula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bd56c906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bd56c906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470a0f78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470a0f78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Klastrowanie w </a:t>
            </a:r>
            <a:r>
              <a:rPr lang="en"/>
              <a:t>podprzestrzeniach </a:t>
            </a:r>
            <a:r>
              <a:rPr lang="en"/>
              <a:t>można traktować jako rozszerzeniem selekcji cech, które próbuje znaleźć klastry w różnych podprzestrzeniach. Tak jak w przypadku zwykłej klasteryzacji, klastrowanie podprzestrzeni wymaga metody wyszukiwania i oceny poprawności.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klastrowaniu podprzestrze</a:t>
            </a:r>
            <a:r>
              <a:rPr lang="en"/>
              <a:t>n</a:t>
            </a:r>
            <a:r>
              <a:rPr lang="en"/>
              <a:t>i możemy znaleźć prawidłowe klastry, które są zdefiniowane tylko przez jakiś podzbiór wymiarów.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Kształt klastrów może różnić się od regularnych kształtów określonych przez środek do znacznie bardziej nieregularnych kształtów.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Tradycyjne algorytmy klasteringu tworzy dyskretne partycje zestawu danych, umieszczając każdą instancję w jednej grupie. Na przykład k-średnich, umieszcza każdą instancję w jednym z klastrów.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 algorytmy dopuszczają wartości odstające, które są zdefiniowane jako punkty, które nie należą do żadnego z klastrów.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przypadku klastrowania podprzestrzeni mogą one </a:t>
            </a:r>
            <a:r>
              <a:rPr lang="en"/>
              <a:t>tworzyć nakładające się klastry, pozwalając instancji należeć do więcej niż jednego klastra.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 natury uczenie nienadzorowane oznacza, że posiadacz danych niewiele wie o relacjach zawartych w danych. Dlatego często trudno jest ustalić liczbę klastrów w określonym zestawie danych. Tego typu algorytmy nie wymagają ilości klastrów, jednak ilość klastrów jest regulowana w sposób niejawny poprzez dopasowanie innych parametrów.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5311b17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5311b17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Wyróżnia</a:t>
            </a:r>
            <a:r>
              <a:rPr lang="en"/>
              <a:t> się dwa </a:t>
            </a:r>
            <a:r>
              <a:rPr lang="en"/>
              <a:t>główne typy algorytmów na podstawie ich podejścia do wyszukiwania podprzestrzeni.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Metoda wyszukiwania „od dołu do góry” wykorzystuje właściwości gęstości danych w podprzestrzeni, aby zmniejszyć przestrzeń wyszukiwania, stosując podejście w stylu APRIORI.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 algorytmy najpierw tworzą histogram dla każdego wymiaru i wybierają przedziały o gęstościach powyżej określonego progu do dalszej analizy.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tym tupu algorytmów zakłada się, że ​​jeśli istnieją gęste jednostki w k wymiarach, to są gęste jednostki we wszystkich rzutach wymiarowych (k - 1). Kandydujące podprzestrzenie </a:t>
            </a:r>
            <a:r>
              <a:rPr lang="en"/>
              <a:t>można utworzyć </a:t>
            </a:r>
            <a:r>
              <a:rPr lang="en"/>
              <a:t>przy użyciu tylko tych wymiarów, które zawierają gęste jednostki, co bardzo zmniejsza przestrzeń wyszukiwania.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Algorytmy bottom up działają dopóki są </a:t>
            </a:r>
            <a:r>
              <a:rPr lang="en"/>
              <a:t>znajdowane</a:t>
            </a:r>
            <a:r>
              <a:rPr lang="en"/>
              <a:t> gęste jednostki. Sąsiadujące gęste jednostki są łączone w klastry. Czasami może być tym problem, ponieważ jeden klaster można błędnie wyznaczyć jako dwa mniejsze klastry. Charakter podejścia bottom up prowadzi do nakładania się klastrów, w których jedno wystąpienie może znajdować się w wielu lub też żadnym klastrze.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Uzyskanie dobrych wyników zależy od właściwego dostrojenia wielkości siatki i parametrów progu gęstości. Mogą one być szczególnie trudne do ustawienia, bo ​​są stosowane we wszystkich wymiarach w zestawie danych. Popularną adaptacja tej strategii jest adaptacyjne generowanie siatki opartej na danych w celu ustabilizowania wyników w zakresie progów gęstości.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Podejście do klastrowania z top down (z góry w dół) polega na znalezieniu wstępnego przybliżenia klastrów w pełnej przestrzeni obiektów o równo ważonych wymiarach.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 podejściu top down za chwilę...</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5311b17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5311b17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8470a0f78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470a0f78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CLIQUE był jednym z pierwszych zaproponowanych algorytmów, które próbowały znaleźć klastry w podprzestrzeniach zestawu danych. Należy on do grupy algorytmów bottom up oraz jak i każdy algorytm tego typu łączy klastry oparte na gęstości i siatce wykorzystując technikę stylu APRIORI.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 znalezieniu gęstych podprzestrzeni, podprzestrzenie o największym zasięgu są zachowywane, a pozostałe są odrzucane.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Algorytm następnie wyszukuje sąsiednie </a:t>
            </a:r>
            <a:r>
              <a:rPr lang="en"/>
              <a:t>gęste</a:t>
            </a:r>
            <a:r>
              <a:rPr lang="en"/>
              <a:t> jednostki. Klastry powstają przez połączenie tych jednostek przy użyciu zachłannego podejścia. Algorytm zaczyna się od gęstej jednostki i zachłannie rozszerza się w każdym wymiarze, dopóki połączenie wszystkich regionów nie obejmie cały klaster.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CLIQUE znajduje dowolną liczbę klastrów w dowolnej liczbie wymiarów </a:t>
            </a:r>
            <a:r>
              <a:rPr lang="en"/>
              <a:t>o dowolnym kształcie</a:t>
            </a:r>
            <a:r>
              <a:rPr lang="en"/>
              <a:t>. Klastry można znaleźć w tych samych, nakładających się lub rozłącznych podprzestrzeniach.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85311b17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5311b17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Mamy 4 klastry.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Dla każdego wymiaru dzielimy przestrzeń na n binów (n - parametr wejściowy) i dla każdego przedziału obliczamy histogram.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Bierzemy pod uwagę tylko jednostki gęste, to znaczy biny z liczbą większą niż próg podany jako drugi parametr wejściowy.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 zostały wybrane 8 binów i 2 jako próg gęstości.</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5311b176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5311b176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Zaczynamy od 1 wymiaru i dla każdego wymiaru staramy się znaleźć gęste biny.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Jeśli 2 lub więcej gęstych binów są sąsiadami, łączymy je w jeden większy bin.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 obrazku widać, że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5311b176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5311b176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 obliczeniu gęstych jednostek wymiarów k-1 możemy rozszerzyć do k wymiarów, obliczając wszystkie kombinacje kandydatów k-1.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Zatem w 2 D jesteśmy w stanie odzyskać klastry pokazane na rysunku.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Wybór parametrów dla określonego zestawu danych może być trudny. Zarówno rozmiar siatki, jak i próg gęstości są parametrami wejściowymi, które znacznie wpływają na jakość wyników grupowania. Nawet przy odpowiednim dostrojeniu etap przycinania może czasem wyeliminować małe, ale ważne klastry.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Podobnie jak inne algorytmy oddolne, CLIQUE dobrze skaluje się z liczbą wystąpień i wymiarów w zestawie danych. Nie skaluje się on dobrze z liczbą wymiarów w klastrach wyjściowych. Zwykle nie jest to poważny problem, ponieważ klastrowanie podprzestrzenne jest zwykle wykorzystywane do znajdowania klastrów o małych wymiarach w danych o dużych wymiarach.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8828616af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828616af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85311b176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5311b176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ENCLUS jest metodą klastrowania podprzestrzeni opartą w dużej mierze na algorytmie CLIQUE.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Jednak ENCLUS mierzy entropię. Algorytm opiera się na obserwacji, że podprzestrzeń z klastrami ma zazwyczaj niższą entropię niż podprzestrzeń bez klastrów.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Entropia zmniejsza się wraz ze wzrostem gęstości komórek. Interest jest miarą korelacji i jest zdefiniowany jako różnica między sumą pomiarów entropii dla zestawu wymiarów a entropią rozkładu wielowymiarowego. Większe wartości wskazują na wyższą korelację między wymiarami, a wartość interest równa zero wskazuje wymiary niezależne.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ENCLUS wykorzystuje ten sam styl APRIORI, podejście oddolne jak CLIQUE do wydobywania sensownych podprzestrzeni. </a:t>
            </a:r>
            <a:endParaRPr/>
          </a:p>
          <a:p>
            <a:pPr indent="0" lvl="0" marL="0" rtl="0" algn="l">
              <a:spcBef>
                <a:spcPts val="0"/>
              </a:spcBef>
              <a:spcAft>
                <a:spcPts val="0"/>
              </a:spcAft>
              <a:buNone/>
            </a:pPr>
            <a:r>
              <a:rPr lang="en"/>
              <a:t>Podobnie jak CLIQUE, ENCLUS wymaga z góry ustawionej wielkości interwału siatki i jest bardzo wrażliwy na ten parametr. ENCLUS ma podobny czas działania jak CLIQUE i ma słabą skalowalność w odniesieniu do wymiarów podprzestrzeni.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NIE MÓW</a:t>
            </a:r>
            <a:endParaRPr/>
          </a:p>
          <a:p>
            <a:pPr indent="0" lvl="0" marL="0" rtl="0" algn="l">
              <a:spcBef>
                <a:spcPts val="0"/>
              </a:spcBef>
              <a:spcAft>
                <a:spcPts val="0"/>
              </a:spcAft>
              <a:buNone/>
            </a:pPr>
            <a:r>
              <a:rPr lang="en"/>
              <a:t>Jeśli podprzestrzeń jest silnie skorelowana (powyżej progu epsilon) ENCLUS oblicza interest dla nadprzestrzeni znajdując takie, których entropia przekracza ω, a i interest przekracza epsilon.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85311b176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5311b176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MAFIA jest algorytmem który wykorzystuje siatkę adaptacyjną opartą na dystrybucji danych w celu poprawy wydajności i jakości klastra.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MAFIA początkowo tworzy histogram w celu ustalenia minimalnej liczby binów dla wymiaru. Później algorytm łączy sąsiednie komórki o podobnej gęstości, aby utworzyć większe komórki.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ten sposób wymiar jest dzielony na podstawie rozkładu danych, a uzyskane granice komórek wychwytują klastry dokładniej niż komórki siatki o stałym rozmiarze.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 zdefiniowaniu pojemników, MAFIA postępuje podobnie jak CLIQUE, wykorzystując algorytm stylu APRIORI do wygenerowania listy klastrowanych podprzestrzeni poprzez budowanie z jednego wymiaru.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Oprócz wymagania parametru progu gęstości MAFIA wymaga również od użytkownika określenia progu dla łączenia sąsiednich okien. Okna są podzbiorem pojemników. Sąsiednie okna w ramach określonego progu są łączone w większe okna. Tworzenie adaptacyjnej siatki zależy od tych okien.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Pomimo adaptacyjnego charakteru siatek algorytm jest dość wrażliwy na te parametry. Podobnie jak powiązane metody, MAFIA znajduje dowolną liczbę klastrów o dowolnym kształcie w podprzestrzeniach o różnej wielkości. Dzięki wilowątkowości i innym ulepszeniom MAFIA działa wiele razy szybciej niż CLIQUE na podobnych zestawach danych. Skaluje się liniowo z liczbą wystąpień, a jeszcze lepiej z liczbą wymiarów w zestawie danych.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be81bf08b_0_1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be81bf08b_0_1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85311b176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5311b176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Wiele algorytmów korzysta z siatki adaptatywnej. Są to algorytmy Cell-based Clustering Method (CBF), CLTree, </a:t>
            </a:r>
            <a:r>
              <a:rPr lang="en"/>
              <a:t>Density-based Optimal projective Clustering (DOC)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Raczej są przypisywane do algorytmów  podejściu hybrydowym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85311b176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5311b176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Podejście do klastrowania z top down (z góry w dół) polega na znalezieniu wstępnego przybliżenia klastrów w pełnej przestrzeni obiektów o równo ważonych wymiarach.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Następnie każdemu wymiarowi przypisuje się wagę dla każdego skupienia. Zaktualizowane wagi są następnie używane w następnej iteracji do regeneracji klastrów. Takie podejście wymaga wielu iteracji, które mogą być kosztowne. Wiele implementacji tej strategii wykorzystuje technikę samplowania (technikę próbkowania) w celu poprawy wydajności.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Algorytmy odgórne tworzą klastry będące partycjami zestawu danych, co oznacza, że ​​każda instancja jest przypisana tylko do jednego klastra.  Pozwala one również na dodatkową grupę wartości odstających. Jak poprzednio dostrojenie parametrów jest konieczne, aby uzyskać dobre wyniki.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85311b176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5311b176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PROCLUS był pierwszym odgórnym algorytmem klastrowania podprzestrzeni.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Próbkuje dane, a następnie wybiera zestaw k medoidów i iteracyjnie poprawia klastrowanie.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Algorytm wykorzystuje trzy fazy: </a:t>
            </a:r>
            <a:r>
              <a:rPr lang="en"/>
              <a:t>inicjalizacja, iteracja i udoskonalanie klastra.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1.W fazie inicjalizacji algorytm wykorzystuje zachłanny algorytm do wyboru zestawu potencjalnych medoidów. Każdy klaster jest reprezentowany przez co najmniej jedno wystąpienie w wybranym zestawie, które są daleko od siebie.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a:t>
            </a:r>
            <a:r>
              <a:rPr lang="en"/>
              <a:t>Iteracja. Algorytm wybiera losowy zestaw k medoidów z tego zredukowanego zestawu danych, zastępuje złe medoidy losowo wybranymi nowymi medoidami i określa, czy klastrowanie uległo poprawie. </a:t>
            </a:r>
            <a:r>
              <a:rPr lang="en"/>
              <a:t>Jakość klastra oparta jest na średniej odległości między instancjami a najbliższym medoidem.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Dla każdego medoidu wybiera się zestaw wymiarów, których średnie odległości są stosunkowo małe. Całkowita liczba wymiarów związanych z medoidami musi wynosić k * l, gdzie l jest parametrem wejściowym, który określa średnią wymiarowość podprzestrzeni klastra.  </a:t>
            </a:r>
            <a:r>
              <a:rPr lang="en"/>
              <a:t>Po wybraniu podprzestrzeni dla każdego medoidu, średnia odległość Manhattan jest używana do przypisywania punktów do medoidów.</a:t>
            </a:r>
            <a:r>
              <a:rPr lang="en"/>
              <a:t> Medoid klastra z najmniejszą liczbą punktów zostaje wyrzucony.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a:t>
            </a:r>
            <a:r>
              <a:rPr lang="en"/>
              <a:t>Faza udoskonalenia oblicza nowe wymiary dla każdego medoidu na podstawie utworzonych klastrów i ponownie przypisuje punkty do medoidów, usuwając wartości odstające.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85311b17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5311b17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Chociaż klastry można znaleźć w różnych podprzestrzeniach, podprzestrzenie muszą mieć podobne rozmiary, ponieważ musi być wprowadzona średnią liczba wymiarów dla klastrów. Klastry są reprezentowane jako zestawy instancji z powiązanymi medoidami i podprzestrzeniami i tworzą nienakładające się partycje zestawu danych z możliwymi wartościami odstającymi.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Ze względu na zastosowanie próbkowania PROCLUS jest nieco szybszy niż CLIQUE na dużych zestawach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Przy użyciu niewielkiej liczby medoidów  PROCLUS całkowicie pomija niektóre klastry.</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85311b17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5311b17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FINDIT  ma podobną strukturę do PROCLUS i innych metod odgórnych, ale używa miary odległości zwanej Dimension Oriented Distance (DOD, odległość wymiarowa).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Pomysł jest podobny do głosowania, w którym algorytm określa liczbę wymiarów, w których dwa wystąpienia znajdują się w odległości progowej epsilon od siebie. Koncepcja opiera się na założeniu, że w wyższych wymiarach bardziej sensowne jest, aby dwa przypadki były bliżej tylko w kilku wymiarach.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Algorytm zazwyczaj składa się z trzech faz : fazy próbkowania, fazy tworzenia klastra i fazy przypisywania danych.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85311b176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5311b176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Algorytm zaczyna się od wybrania dwóch małych zestawów wygenerowanych przez losowe próbkowanie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Zestawy są po to, żeby określić sensowne początkowe medoidy.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fazie tworzenia klastra skorelowane wymiary są określane za pomocą odległości wymiarowej dla każdego medoidu.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Następnie jest zwiększana wartość epsilon i proces się powtarza, aż jakość przestanie polepszać się.</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końcowej fazie wszystkie instancje są przypisywane do medoidów na podstawie znalezionych podprzestrzeni.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Funkcja FINDIT wymaga dwóch parametrów wejściowych, minimalnej liczby wystąpień w klastrze i minimalnej odległości między dwoma klastrami. FINDIT jest w stanie znaleźć klastry w podprzestrzeniach o różnej wielkości. epsilon który jest szacowany przez algorytm w sposób iteracyjny. FINDIT stosuje techniki próbkowania, podobnie jak inne algorytmy odgórne. Próbkowanie pomaga poprawić wydajność, szczególnie w przypadku bardzo dużych zestawów danych.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8828616af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828616af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Oprócz porównania skalowalności algorytmów porównano jak algorytmy określają klastry i odpowiednie podprzestrzenie w zbiorze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Tabela 1 i tabela 2 pokazują najlepsze klastry danych wejściowych i wyjściowych dla MAFIA i FINDIT w zbiorze danych 100 000 instancji w 20 wymiarach. Algorytm bottom up, MAFIA, odkrył wszystkie klastry, ale pominął jeden znaczący wymiar w czterech z pięciu klastrów. Brak jednego wymiaru w klastrze może być spowodowany przedwczesnym przycięciem wymiaru na podstawie jednego z parametrów.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Autorzy wspominali, że niektóre klastry zostały rozpoznawane jako dwa osobne klastry, zamiast prawidłowo scalone w przypadku Mafia.To jest wadą podejścia opartego na siatce stosowanego przez wiele algorytmów oddolnych, które wymagają od nich łączenia gęstych jednostek..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Podejście odgórne zastosowane przez FINDIT pozwoliło lepiej zidentyfikować istotne wymiary odkrytych klastrów.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Autorzy twierdzą, że gdy liczba instancji wzrosła, funkcja FINDIT czasami pomijała cały klaster. Czyli wraz ze wzrostem zbioru danych coraz trudniej było znaleźć klastry wśród szumu, a próbkowanie stosowane przez wiele algorytmów odgórnych powoduje, że klastry są pomijane. Tabele 4 i 3 pokazują wyniki odpowiednio z MAFIA i FINDIT, gdy liczba wymiarów w zbiorze danych jest zwiększona do 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MAFIA była w stanie wykryć wszystkie klastry. Ponownie brakowało jednego wymiaru dla czterech z pięciu klastrów. MAFIA znowu omyłkowo podzieliła jeden klaster na wiele oddzielnych klastrów.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85311b176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5311b176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Porównanie wydajności czasowej</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7f3f4f4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7f3f4f4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Analiza genów.</a:t>
            </a:r>
            <a:r>
              <a:rPr lang="en"/>
              <a:t> Molekularne biolodzy posiadają dużą ilość danych. Dane z microarrayów zwykle obejmują jednoczesny pomiar poziomu ekspresji tysięcy genów w setkach warunków. Składa się z macierzy danych, w której wiersze odpowiadają genom, a kolumny reprezentują różne warunki eksperymentalne, problemy, kolejne przedziały czasowe lub różne osoby testowe. Algorytmy klastrowania podprzestrzeni są wykorzystywane do znajdowania wzorców w tak ogromnych zbiorach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Badania metaboliczne. Badania metaboliczne noworodków mają na celu wykrycie chorób metabolicznych w jak najwcześniejszym momencie. W tym celu pobiera się próbkę krwi od każdego noworodka i mierzy się koncentrację określonych metabolitów w tych próbkach krwi. W wynikowej macierzy danych wiersze przedstawiają noworodki, a kolumny - metabolity. Celem jest identyfikacja grupy noworodków cierpiących na częstą chorobę metaboliczną. Zwykle każda choroba metaboliczna powoduje korelację między koncentracją określonego zestawu metabolitów.</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77f3f4f4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77f3f4f4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Systemy rekomendacji. W tym wariancie systemów rekomendacji klienci mogą oceniać produkty firmy. Produktów jak i cech może być bardzo dużo. Celem jest grupowanie klientów np. dla badania zainteresowań lub w celu przeprowadzenia kampanii marketingowej. Klienci o podobnych gustach muszą być zgrupowani razem. Problemem w procesie analizy skupień jest to, że różni klienci mogą być grupowani według różnych zestawów produktów.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Dokumenty tekstowe. Celem jest grupowanie zbiorów dokumentów tekstowych, takich jak strony internetowe, w celu znalezienia grup powiązanych tematycznie. Matryca danych do analizy zawiera każdy dokument jako wiersz, w którym kolumny reprezentują liczbę jednego określonego terminu w odpowiednim dokumencie. Zwykle dane zawierają tysiące atrybutów, dla tego rzadkie i zawierają wiele wartości zerowych. Powiązane dokumenty będą miały podobną liczbę słów tylko w podzbiorze terminów, a te podzbiory prawdopodobnie będą różne dla różnych grup dokumentów tematycznych. Ponadto grupy tematyczne mogą się pokrywać.</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70c1df8b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0c1df8b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Klasteryzacja</a:t>
            </a:r>
            <a:r>
              <a:rPr lang="en"/>
              <a:t> ma na celu znalezienie zestawu podzbiorów zbioru danych. Skupienie w takich danych wykazują naturalne grupowanie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danych wielowymiarowych </a:t>
            </a:r>
            <a:r>
              <a:rPr lang="en"/>
              <a:t>nieistotne</a:t>
            </a:r>
            <a:r>
              <a:rPr lang="en"/>
              <a:t> atrybuty i atrybuty skorelowane sprawiają, że wykrycie rzeczywistych grup jest trudnym zadaniem.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Wtedy mamy do czynienia z danymi, w których wiele atrybutów są szumem, które nie są istotne przy klastrowaniu.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Są techniki klasteryzacji, które mają na celu znalezienie klastrów w podprzestrzeniach wielowymiarowej przestrzeni danych.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77f3f4f4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7f3f4f4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77f3f4f4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7f3f4f4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77f3f4f47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7f3f4f47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8470a0f7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470a0f7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77f3f4f4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7f3f4f4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6b20e2230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b20e2230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8470a0f7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470a0f7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 wielowymiarowe to są takie dane posiadające od kilkudziesięciu do wielu tysięcy cech.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Takie dane często można spotkać na przykład w bioinformatyce (wszelkiego rodzaju dane sekwencjonowania) lub w NLP, gdzie wielkość słownictwa jest bardzo wysoka.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Prowadzi to do zjawiska, które jest nazywane „przekleństwem wymiarowości”, co oznacza, że wyliczenie wszystkich klastrów staje się coraz trudniejsze ze wzrostem wymiarów.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Wydziela się kilka aspektów tego „przekleństwa wymiarowości”, które są najbardziej istotne dla problemu klastrowania.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Ogólnie rzecz biorąc, każdy problem optymalizacji staje się coraz trudniejszy wraz ze wzrostem liczby zmiennych.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Względna różnica pomiędzy </a:t>
            </a:r>
            <a:r>
              <a:rPr lang="en"/>
              <a:t>najdalszym</a:t>
            </a:r>
            <a:r>
              <a:rPr lang="en"/>
              <a:t> </a:t>
            </a:r>
            <a:r>
              <a:rPr lang="en"/>
              <a:t>najbliższym</a:t>
            </a:r>
            <a:r>
              <a:rPr lang="en"/>
              <a:t> sąsiadem punktu w przestrzeni wielowymiarowej jest znikoma z wysoką ilością wymiarów, tzn. rozróżnienie między najbliższym a najdalszym sąsiadem staje się raczej słabe w przestrzeniach danych o dużych wymiarach.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Możliwości zautomatyzowanego zbierania danych w wielu domenach prowadzą do zgromadzenia jak największej liczby cech, oczekując, że wiele z tych cech może się przydać w </a:t>
            </a:r>
            <a:r>
              <a:rPr lang="en"/>
              <a:t>przyszłości</a:t>
            </a:r>
            <a:r>
              <a:rPr lang="en"/>
              <a:t>. Tak więc dla danego zadania w wielu problemach istnieje wiele nieistotnych atrybutów w zbiorze danych. Ponieważ grupy danych są określone tylko przez niektóre atrybuty, pozostałe nieistotne atrybuty („szum”) mogą mocno zakłócać wysiłki na rzecz znalezienia tych grup.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Podobnie w zbiorze danych zawierającym wiele atrybutów tylko niektóre atrybuty wykażą korelacje między sobą.</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8470a0f78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470a0f78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Podobieństwo między obiektami jest często określane za pomocą miar odległości dla różnych wymiarów w zestawie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Wraz ze wzrostem liczby wymiarów w zestawie danych miary odległości są coraz bardziej pozbawione znaczenia. Dodatkowe wymiary oddalają punkty, przy bardzo dużych wymiarach punkty są w prawie równej odległości od siebie.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Rysunek ilustruje, w jaki sposób dodatkowe wymiary oddalają punkty w przykładowym zbiorze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Odcinek o wielkości ustalonej jednostki będzie mieścić co raz mniej danych. Jeśli będziemy kontynuować dodawanie wymiarów, punkty będą się rozsuwać, aż wszystkie będą prawie tak samo daleko od siebie, a odległość nie będzie już bardzo znacząca.</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8470a0f7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470a0f7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Częstym sposobem na rozwiązanie problemów związanych z wielowymiarowymi przestrzeniami danych, w których skorelowanych jest kilka cech lub tylko niektóre cechy są istotne, polega na dokonaniu wyboru cech lub zmniejszeniu wymiarów przed wykonaniem jakiegokolwiek innego zadania eksploracji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tym momencie</a:t>
            </a:r>
            <a:r>
              <a:rPr lang="en"/>
              <a:t> zależy nam na wyborze techniki redukcji wymiarowości, ponieważ wiele wymiarów może być nieistotnych i może maskować istniejące klastry w zaszumionych danych.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Jedną z powszechnych technik jest usunięcie niepotrzebnych wymiarów, ale zdarzają się przypadki, gdy identyfikacja zbędnych wymiarów nie jest łatwa.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Metody takie jak (PCA) mogą być wykorzystane do mapowania oryginalnej przestrzeni danych na przestrzeni z mniejszą ilością wymiarów, w której punkty mogą się lepiej skupiać, a powstałe klastry mogą być bar</a:t>
            </a:r>
            <a:r>
              <a:rPr lang="en"/>
              <a:t>dziej sensowne</a:t>
            </a:r>
            <a:r>
              <a:rPr lang="en"/>
              <a:t>. Jednak nowe wymiary mogą być trudne do interpretacji, co utrudnia zrozumienie klastrów w stosunku do oryginalnej przestrzeni danych.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Dodatkowo, podobne techniki w rzeczywistości nie usuwają żadnych oryginalnych cech z rozważań. W ten sposób zachowywane są informacje z nieistotnych wymiarów, co robi te techniki nieefektywnymi w ujawnianiu klastrów, gdy istnieje duża liczba nieistotnych atrybutów, które maskują klastry.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Ponadto techniki wyboru cech lub redukcji wymiarów mają charakter globalny w tym sensie, że na ogół obliczają tylko jedną podprzestrzeń oryginalnej przestrzeni danych, w której można następnie przeprowadzić grupowanie, biorąc pod uwagę pełny zestaw punktów.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b20e223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b20e223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Możemy użyć prostego zestawu danych, aby zilustrować potrzebę innych technik.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Przykładowy zestaw danych składa się z czterystu instancji w trzech wymiarach. Zestaw danych jest podzielony na cztery klastry po 100 instancji, z których każdy istnieje tylko w dwóch z trzech wymiarów.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Użycie k-średnich do tych przykładowych danych, słabo wyszukuje klastry. Jest tak, ponieważ każdy klaster jest rozłożony na jakiś nieistotny wymiar.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8470a0f78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470a0f78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T.że</a:t>
            </a:r>
            <a:r>
              <a:rPr lang="en"/>
              <a:t> zastosowanie technik transformacji cech, takich jak PCA, nie pomaga w tym przypadku, ponieważ odległości względne są zachowane, a skutki nie istotnego wymiaru pozostają. Zamiast tego możemy spróbować użyć algorytmu wyboru cech do usunięcia jednego lub dwóch wymiarów.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Rysunek pokazuje dane rzutowane w jednym wymiarze.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Dodatkowo pokazane histogramy dla tych wymiarów.</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8470a0f78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470a0f78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Ewentualnie</a:t>
            </a:r>
            <a:r>
              <a:rPr lang="en"/>
              <a:t>, jeśli usuniemy tylko jeden wymiar, wygenerujemy wykresy na powyższym rysunku.</a:t>
            </a:r>
            <a:endParaRPr/>
          </a:p>
          <a:p>
            <a:pPr indent="0" lvl="0" marL="0" rtl="0" algn="l">
              <a:spcBef>
                <a:spcPts val="0"/>
              </a:spcBef>
              <a:spcAft>
                <a:spcPts val="0"/>
              </a:spcAft>
              <a:buNone/>
            </a:pPr>
            <a:r>
              <a:rPr lang="en"/>
              <a:t>Widać, że pierwsze dwa klastry (czerwony i zielony) można łatwo od siebie oddzielić oraz od reszty danych, patrząc w wymiarach a i 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Ponieważ te klastry zostały utworzone w wymiarach a i b, usunięcie wymiaru c usuwa szum z tych dwóch klastrów. Jednak pozostałe dwa klastry (niebieski i purpurowy) całkowicie pokrywają się w tym widoku.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 </a:t>
            </a:r>
            <a:r>
              <a:rPr lang="en"/>
              <a:t>dwa </a:t>
            </a:r>
            <a:r>
              <a:rPr lang="en"/>
              <a:t>powyższe klastry są najbardziej widoczne w wymiarach b i c, a</a:t>
            </a:r>
            <a:r>
              <a:rPr lang="en"/>
              <a:t> usunięcie c spowoduje, że  nie rozróżnimy te klastry względem siebie</a:t>
            </a:r>
            <a:r>
              <a:rPr lang="en"/>
              <a: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1728150" y="2671650"/>
            <a:ext cx="5687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0" name="Google Shape;10;p2"/>
          <p:cNvSpPr txBox="1"/>
          <p:nvPr>
            <p:ph type="ctrTitle"/>
          </p:nvPr>
        </p:nvSpPr>
        <p:spPr>
          <a:xfrm>
            <a:off x="1728150" y="1894050"/>
            <a:ext cx="5687700" cy="904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grpSp>
        <p:nvGrpSpPr>
          <p:cNvPr id="11" name="Google Shape;11;p2"/>
          <p:cNvGrpSpPr/>
          <p:nvPr/>
        </p:nvGrpSpPr>
        <p:grpSpPr>
          <a:xfrm>
            <a:off x="-364043" y="-78921"/>
            <a:ext cx="2605500" cy="1446850"/>
            <a:chOff x="310975" y="334050"/>
            <a:chExt cx="2605500" cy="1446850"/>
          </a:xfrm>
        </p:grpSpPr>
        <p:sp>
          <p:nvSpPr>
            <p:cNvPr id="12" name="Google Shape;12;p2"/>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a:off x="-67525" y="-66775"/>
            <a:ext cx="9326125" cy="5245250"/>
          </a:xfrm>
          <a:custGeom>
            <a:rect b="b" l="l" r="r" t="t"/>
            <a:pathLst>
              <a:path extrusionOk="0" h="209810" w="373045">
                <a:moveTo>
                  <a:pt x="0" y="82749"/>
                </a:moveTo>
                <a:lnTo>
                  <a:pt x="107166" y="209810"/>
                </a:lnTo>
                <a:lnTo>
                  <a:pt x="373045" y="101288"/>
                </a:lnTo>
                <a:lnTo>
                  <a:pt x="328280" y="0"/>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77" name="Shape 277"/>
        <p:cNvGrpSpPr/>
        <p:nvPr/>
      </p:nvGrpSpPr>
      <p:grpSpPr>
        <a:xfrm>
          <a:off x="0" y="0"/>
          <a:ext cx="0" cy="0"/>
          <a:chOff x="0" y="0"/>
          <a:chExt cx="0" cy="0"/>
        </a:xfrm>
      </p:grpSpPr>
      <p:sp>
        <p:nvSpPr>
          <p:cNvPr id="278" name="Google Shape;278;p1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400"/>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279" name="Google Shape;279;p11"/>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Char char="+"/>
              <a:defRPr sz="96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80" name="Google Shape;280;p11"/>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
    <p:spTree>
      <p:nvGrpSpPr>
        <p:cNvPr id="281" name="Shape 281"/>
        <p:cNvGrpSpPr/>
        <p:nvPr/>
      </p:nvGrpSpPr>
      <p:grpSpPr>
        <a:xfrm>
          <a:off x="0" y="0"/>
          <a:ext cx="0" cy="0"/>
          <a:chOff x="0" y="0"/>
          <a:chExt cx="0" cy="0"/>
        </a:xfrm>
      </p:grpSpPr>
      <p:sp>
        <p:nvSpPr>
          <p:cNvPr id="282" name="Google Shape;282;p12"/>
          <p:cNvSpPr/>
          <p:nvPr/>
        </p:nvSpPr>
        <p:spPr>
          <a:xfrm>
            <a:off x="-68700" y="-52400"/>
            <a:ext cx="3328475" cy="5212300"/>
          </a:xfrm>
          <a:custGeom>
            <a:rect b="b" l="l" r="r" t="t"/>
            <a:pathLst>
              <a:path extrusionOk="0" h="208492" w="133139">
                <a:moveTo>
                  <a:pt x="847" y="0"/>
                </a:moveTo>
                <a:lnTo>
                  <a:pt x="133139" y="128058"/>
                </a:lnTo>
                <a:lnTo>
                  <a:pt x="115359" y="171450"/>
                </a:lnTo>
                <a:lnTo>
                  <a:pt x="0" y="208492"/>
                </a:lnTo>
              </a:path>
            </a:pathLst>
          </a:custGeom>
          <a:noFill/>
          <a:ln cap="flat" cmpd="sng" w="19050">
            <a:solidFill>
              <a:srgbClr val="434343"/>
            </a:solidFill>
            <a:prstDash val="solid"/>
            <a:round/>
            <a:headEnd len="med" w="med" type="none"/>
            <a:tailEnd len="med" w="med" type="none"/>
          </a:ln>
        </p:spPr>
      </p:sp>
      <p:sp>
        <p:nvSpPr>
          <p:cNvPr id="283" name="Google Shape;283;p12"/>
          <p:cNvSpPr/>
          <p:nvPr/>
        </p:nvSpPr>
        <p:spPr>
          <a:xfrm>
            <a:off x="7069775" y="0"/>
            <a:ext cx="2074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txBox="1"/>
          <p:nvPr>
            <p:ph type="ctrTitle"/>
          </p:nvPr>
        </p:nvSpPr>
        <p:spPr>
          <a:xfrm>
            <a:off x="2271096" y="670575"/>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5" name="Google Shape;285;p12"/>
          <p:cNvSpPr txBox="1"/>
          <p:nvPr>
            <p:ph hasCustomPrompt="1" idx="2" type="title"/>
          </p:nvPr>
        </p:nvSpPr>
        <p:spPr>
          <a:xfrm>
            <a:off x="6541575" y="643275"/>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86" name="Google Shape;286;p12"/>
          <p:cNvSpPr txBox="1"/>
          <p:nvPr>
            <p:ph idx="3" type="ctrTitle"/>
          </p:nvPr>
        </p:nvSpPr>
        <p:spPr>
          <a:xfrm>
            <a:off x="2271096" y="1712750"/>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7" name="Google Shape;287;p12"/>
          <p:cNvSpPr txBox="1"/>
          <p:nvPr>
            <p:ph hasCustomPrompt="1" idx="4" type="title"/>
          </p:nvPr>
        </p:nvSpPr>
        <p:spPr>
          <a:xfrm>
            <a:off x="6541575" y="1685436"/>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88" name="Google Shape;288;p12"/>
          <p:cNvSpPr txBox="1"/>
          <p:nvPr>
            <p:ph idx="5" type="ctrTitle"/>
          </p:nvPr>
        </p:nvSpPr>
        <p:spPr>
          <a:xfrm>
            <a:off x="2271096" y="2754925"/>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9" name="Google Shape;289;p12"/>
          <p:cNvSpPr txBox="1"/>
          <p:nvPr>
            <p:ph hasCustomPrompt="1" idx="6" type="title"/>
          </p:nvPr>
        </p:nvSpPr>
        <p:spPr>
          <a:xfrm>
            <a:off x="6541575" y="2727590"/>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0" name="Google Shape;290;p12"/>
          <p:cNvSpPr txBox="1"/>
          <p:nvPr>
            <p:ph idx="7" type="ctrTitle"/>
          </p:nvPr>
        </p:nvSpPr>
        <p:spPr>
          <a:xfrm>
            <a:off x="2271142" y="3797100"/>
            <a:ext cx="4631100" cy="58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1" name="Google Shape;291;p12"/>
          <p:cNvSpPr txBox="1"/>
          <p:nvPr>
            <p:ph hasCustomPrompt="1" idx="8" type="title"/>
          </p:nvPr>
        </p:nvSpPr>
        <p:spPr>
          <a:xfrm>
            <a:off x="6541575" y="3774175"/>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2" name="Google Shape;292;p12"/>
          <p:cNvSpPr txBox="1"/>
          <p:nvPr>
            <p:ph idx="1" type="subTitle"/>
          </p:nvPr>
        </p:nvSpPr>
        <p:spPr>
          <a:xfrm flipH="1">
            <a:off x="2640750" y="4165950"/>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12"/>
          <p:cNvSpPr txBox="1"/>
          <p:nvPr>
            <p:ph idx="9" type="subTitle"/>
          </p:nvPr>
        </p:nvSpPr>
        <p:spPr>
          <a:xfrm flipH="1">
            <a:off x="2640676" y="3127425"/>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12"/>
          <p:cNvSpPr txBox="1"/>
          <p:nvPr>
            <p:ph idx="13" type="subTitle"/>
          </p:nvPr>
        </p:nvSpPr>
        <p:spPr>
          <a:xfrm flipH="1">
            <a:off x="2640750" y="2081100"/>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12"/>
          <p:cNvSpPr txBox="1"/>
          <p:nvPr>
            <p:ph idx="14" type="subTitle"/>
          </p:nvPr>
        </p:nvSpPr>
        <p:spPr>
          <a:xfrm flipH="1">
            <a:off x="2640750" y="1034775"/>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ong list">
  <p:cSld name="CUSTOM_8">
    <p:bg>
      <p:bgPr>
        <a:solidFill>
          <a:srgbClr val="434343"/>
        </a:solidFill>
      </p:bgPr>
    </p:bg>
    <p:spTree>
      <p:nvGrpSpPr>
        <p:cNvPr id="296" name="Shape 296"/>
        <p:cNvGrpSpPr/>
        <p:nvPr/>
      </p:nvGrpSpPr>
      <p:grpSpPr>
        <a:xfrm>
          <a:off x="0" y="0"/>
          <a:ext cx="0" cy="0"/>
          <a:chOff x="0" y="0"/>
          <a:chExt cx="0" cy="0"/>
        </a:xfrm>
      </p:grpSpPr>
      <p:sp>
        <p:nvSpPr>
          <p:cNvPr id="297" name="Google Shape;297;p13"/>
          <p:cNvSpPr txBox="1"/>
          <p:nvPr>
            <p:ph idx="1" type="body"/>
          </p:nvPr>
        </p:nvSpPr>
        <p:spPr>
          <a:xfrm>
            <a:off x="720050" y="1426225"/>
            <a:ext cx="7703700" cy="31161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F3F3F3"/>
              </a:buClr>
              <a:buSzPts val="1100"/>
              <a:buAutoNum type="arabicPeriod"/>
              <a:defRPr sz="1200">
                <a:solidFill>
                  <a:srgbClr val="F3F3F3"/>
                </a:solidFill>
              </a:defRPr>
            </a:lvl1pPr>
            <a:lvl2pPr indent="-298450" lvl="1" marL="914400" rtl="0">
              <a:spcBef>
                <a:spcPts val="1600"/>
              </a:spcBef>
              <a:spcAft>
                <a:spcPts val="0"/>
              </a:spcAft>
              <a:buClr>
                <a:srgbClr val="F3F3F3"/>
              </a:buClr>
              <a:buSzPts val="1100"/>
              <a:buFont typeface="Muli"/>
              <a:buAutoNum type="alphaLcPeriod"/>
              <a:defRPr>
                <a:solidFill>
                  <a:srgbClr val="F3F3F3"/>
                </a:solidFill>
              </a:defRPr>
            </a:lvl2pPr>
            <a:lvl3pPr indent="-298450" lvl="2" marL="1371600" rtl="0">
              <a:spcBef>
                <a:spcPts val="1600"/>
              </a:spcBef>
              <a:spcAft>
                <a:spcPts val="0"/>
              </a:spcAft>
              <a:buClr>
                <a:srgbClr val="F3F3F3"/>
              </a:buClr>
              <a:buSzPts val="1100"/>
              <a:buFont typeface="Muli"/>
              <a:buAutoNum type="romanLcPeriod"/>
              <a:defRPr>
                <a:solidFill>
                  <a:srgbClr val="F3F3F3"/>
                </a:solidFill>
              </a:defRPr>
            </a:lvl3pPr>
            <a:lvl4pPr indent="-298450" lvl="3" marL="1828800" rtl="0">
              <a:spcBef>
                <a:spcPts val="1600"/>
              </a:spcBef>
              <a:spcAft>
                <a:spcPts val="0"/>
              </a:spcAft>
              <a:buClr>
                <a:srgbClr val="F3F3F3"/>
              </a:buClr>
              <a:buSzPts val="1100"/>
              <a:buFont typeface="Muli"/>
              <a:buAutoNum type="arabicPeriod"/>
              <a:defRPr>
                <a:solidFill>
                  <a:srgbClr val="F3F3F3"/>
                </a:solidFill>
              </a:defRPr>
            </a:lvl4pPr>
            <a:lvl5pPr indent="-298450" lvl="4" marL="2286000" rtl="0">
              <a:spcBef>
                <a:spcPts val="1600"/>
              </a:spcBef>
              <a:spcAft>
                <a:spcPts val="0"/>
              </a:spcAft>
              <a:buClr>
                <a:srgbClr val="F3F3F3"/>
              </a:buClr>
              <a:buSzPts val="1100"/>
              <a:buFont typeface="Muli"/>
              <a:buAutoNum type="alphaLcPeriod"/>
              <a:defRPr>
                <a:solidFill>
                  <a:srgbClr val="F3F3F3"/>
                </a:solidFill>
              </a:defRPr>
            </a:lvl5pPr>
            <a:lvl6pPr indent="-298450" lvl="5" marL="2743200" rtl="0">
              <a:spcBef>
                <a:spcPts val="1600"/>
              </a:spcBef>
              <a:spcAft>
                <a:spcPts val="0"/>
              </a:spcAft>
              <a:buClr>
                <a:srgbClr val="F3F3F3"/>
              </a:buClr>
              <a:buSzPts val="1100"/>
              <a:buFont typeface="Muli"/>
              <a:buAutoNum type="romanLcPeriod"/>
              <a:defRPr>
                <a:solidFill>
                  <a:srgbClr val="F3F3F3"/>
                </a:solidFill>
              </a:defRPr>
            </a:lvl6pPr>
            <a:lvl7pPr indent="-298450" lvl="6" marL="3200400" rtl="0">
              <a:spcBef>
                <a:spcPts val="1600"/>
              </a:spcBef>
              <a:spcAft>
                <a:spcPts val="0"/>
              </a:spcAft>
              <a:buClr>
                <a:srgbClr val="F3F3F3"/>
              </a:buClr>
              <a:buSzPts val="1100"/>
              <a:buFont typeface="Muli"/>
              <a:buAutoNum type="arabicPeriod"/>
              <a:defRPr>
                <a:solidFill>
                  <a:srgbClr val="F3F3F3"/>
                </a:solidFill>
              </a:defRPr>
            </a:lvl7pPr>
            <a:lvl8pPr indent="-298450" lvl="7" marL="3657600" rtl="0">
              <a:spcBef>
                <a:spcPts val="1600"/>
              </a:spcBef>
              <a:spcAft>
                <a:spcPts val="0"/>
              </a:spcAft>
              <a:buClr>
                <a:srgbClr val="F3F3F3"/>
              </a:buClr>
              <a:buSzPts val="1100"/>
              <a:buFont typeface="Muli"/>
              <a:buAutoNum type="alphaLcPeriod"/>
              <a:defRPr>
                <a:solidFill>
                  <a:srgbClr val="F3F3F3"/>
                </a:solidFill>
              </a:defRPr>
            </a:lvl8pPr>
            <a:lvl9pPr indent="-298450" lvl="8" marL="4114800" rtl="0">
              <a:spcBef>
                <a:spcPts val="1600"/>
              </a:spcBef>
              <a:spcAft>
                <a:spcPts val="1600"/>
              </a:spcAft>
              <a:buClr>
                <a:srgbClr val="F3F3F3"/>
              </a:buClr>
              <a:buSzPts val="1100"/>
              <a:buFont typeface="Muli"/>
              <a:buAutoNum type="romanLcPeriod"/>
              <a:defRPr>
                <a:solidFill>
                  <a:srgbClr val="F3F3F3"/>
                </a:solidFill>
              </a:defRPr>
            </a:lvl9pPr>
          </a:lstStyle>
          <a:p/>
        </p:txBody>
      </p:sp>
      <p:sp>
        <p:nvSpPr>
          <p:cNvPr id="298" name="Google Shape;298;p13"/>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b="0" sz="2400">
                <a:solidFill>
                  <a:srgbClr val="F3F3F3"/>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MAIN_POINT_1">
    <p:spTree>
      <p:nvGrpSpPr>
        <p:cNvPr id="299" name="Shape 299"/>
        <p:cNvGrpSpPr/>
        <p:nvPr/>
      </p:nvGrpSpPr>
      <p:grpSpPr>
        <a:xfrm>
          <a:off x="0" y="0"/>
          <a:ext cx="0" cy="0"/>
          <a:chOff x="0" y="0"/>
          <a:chExt cx="0" cy="0"/>
        </a:xfrm>
      </p:grpSpPr>
      <p:sp>
        <p:nvSpPr>
          <p:cNvPr id="300" name="Google Shape;300;p14"/>
          <p:cNvSpPr/>
          <p:nvPr/>
        </p:nvSpPr>
        <p:spPr>
          <a:xfrm>
            <a:off x="-14900" y="500"/>
            <a:ext cx="9283400" cy="4927725"/>
          </a:xfrm>
          <a:custGeom>
            <a:rect b="b" l="l" r="r" t="t"/>
            <a:pathLst>
              <a:path extrusionOk="0" h="197109" w="371336">
                <a:moveTo>
                  <a:pt x="371336" y="100762"/>
                </a:moveTo>
                <a:lnTo>
                  <a:pt x="0" y="197109"/>
                </a:lnTo>
                <a:lnTo>
                  <a:pt x="57607" y="0"/>
                </a:lnTo>
              </a:path>
            </a:pathLst>
          </a:custGeom>
          <a:noFill/>
          <a:ln cap="flat" cmpd="sng" w="19050">
            <a:solidFill>
              <a:srgbClr val="434343"/>
            </a:solidFill>
            <a:prstDash val="solid"/>
            <a:round/>
            <a:headEnd len="med" w="med" type="none"/>
            <a:tailEnd len="med" w="med" type="none"/>
          </a:ln>
        </p:spPr>
      </p:sp>
      <p:sp>
        <p:nvSpPr>
          <p:cNvPr id="301" name="Google Shape;301;p14"/>
          <p:cNvSpPr txBox="1"/>
          <p:nvPr>
            <p:ph type="title"/>
          </p:nvPr>
        </p:nvSpPr>
        <p:spPr>
          <a:xfrm>
            <a:off x="1354950" y="1846850"/>
            <a:ext cx="6534000" cy="14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0" sz="6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
  <p:cSld name="TITLE_ONLY_1">
    <p:spTree>
      <p:nvGrpSpPr>
        <p:cNvPr id="302" name="Shape 302"/>
        <p:cNvGrpSpPr/>
        <p:nvPr/>
      </p:nvGrpSpPr>
      <p:grpSpPr>
        <a:xfrm>
          <a:off x="0" y="0"/>
          <a:ext cx="0" cy="0"/>
          <a:chOff x="0" y="0"/>
          <a:chExt cx="0" cy="0"/>
        </a:xfrm>
      </p:grpSpPr>
      <p:sp>
        <p:nvSpPr>
          <p:cNvPr id="303" name="Google Shape;303;p15"/>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04" name="Google Shape;304;p15"/>
          <p:cNvGrpSpPr/>
          <p:nvPr/>
        </p:nvGrpSpPr>
        <p:grpSpPr>
          <a:xfrm rot="5400000">
            <a:off x="8186507" y="4182606"/>
            <a:ext cx="627300" cy="1446850"/>
            <a:chOff x="6656382" y="-78921"/>
            <a:chExt cx="627300" cy="1446850"/>
          </a:xfrm>
        </p:grpSpPr>
        <p:sp>
          <p:nvSpPr>
            <p:cNvPr id="305" name="Google Shape;305;p15"/>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5"/>
          <p:cNvSpPr/>
          <p:nvPr/>
        </p:nvSpPr>
        <p:spPr>
          <a:xfrm>
            <a:off x="-255775" y="0"/>
            <a:ext cx="9502875" cy="2419200"/>
          </a:xfrm>
          <a:custGeom>
            <a:rect b="b" l="l" r="r" t="t"/>
            <a:pathLst>
              <a:path extrusionOk="0" h="96768" w="380115">
                <a:moveTo>
                  <a:pt x="380115" y="77096"/>
                </a:moveTo>
                <a:lnTo>
                  <a:pt x="338289" y="0"/>
                </a:lnTo>
                <a:lnTo>
                  <a:pt x="0" y="96768"/>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1">
  <p:cSld name="TITLE_ONLY_2">
    <p:spTree>
      <p:nvGrpSpPr>
        <p:cNvPr id="324" name="Shape 324"/>
        <p:cNvGrpSpPr/>
        <p:nvPr/>
      </p:nvGrpSpPr>
      <p:grpSpPr>
        <a:xfrm>
          <a:off x="0" y="0"/>
          <a:ext cx="0" cy="0"/>
          <a:chOff x="0" y="0"/>
          <a:chExt cx="0" cy="0"/>
        </a:xfrm>
      </p:grpSpPr>
      <p:sp>
        <p:nvSpPr>
          <p:cNvPr id="325" name="Google Shape;325;p16"/>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26" name="Google Shape;326;p16"/>
          <p:cNvGrpSpPr/>
          <p:nvPr/>
        </p:nvGrpSpPr>
        <p:grpSpPr>
          <a:xfrm rot="5400000">
            <a:off x="8186507" y="4182606"/>
            <a:ext cx="627300" cy="1446850"/>
            <a:chOff x="6656382" y="-78921"/>
            <a:chExt cx="627300" cy="1446850"/>
          </a:xfrm>
        </p:grpSpPr>
        <p:sp>
          <p:nvSpPr>
            <p:cNvPr id="327" name="Google Shape;327;p16"/>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TITLE_ONLY_2_1_2">
    <p:spTree>
      <p:nvGrpSpPr>
        <p:cNvPr id="346" name="Shape 346"/>
        <p:cNvGrpSpPr/>
        <p:nvPr/>
      </p:nvGrpSpPr>
      <p:grpSpPr>
        <a:xfrm>
          <a:off x="0" y="0"/>
          <a:ext cx="0" cy="0"/>
          <a:chOff x="0" y="0"/>
          <a:chExt cx="0" cy="0"/>
        </a:xfrm>
      </p:grpSpPr>
      <p:sp>
        <p:nvSpPr>
          <p:cNvPr id="347" name="Google Shape;347;p17"/>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48" name="Google Shape;348;p17"/>
          <p:cNvGrpSpPr/>
          <p:nvPr/>
        </p:nvGrpSpPr>
        <p:grpSpPr>
          <a:xfrm rot="5400000">
            <a:off x="8186507" y="4182606"/>
            <a:ext cx="627300" cy="1446850"/>
            <a:chOff x="6656382" y="-78921"/>
            <a:chExt cx="627300" cy="1446850"/>
          </a:xfrm>
        </p:grpSpPr>
        <p:sp>
          <p:nvSpPr>
            <p:cNvPr id="349" name="Google Shape;349;p17"/>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7"/>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3">
  <p:cSld name="TITLE_ONLY_2_1_1">
    <p:spTree>
      <p:nvGrpSpPr>
        <p:cNvPr id="368" name="Shape 368"/>
        <p:cNvGrpSpPr/>
        <p:nvPr/>
      </p:nvGrpSpPr>
      <p:grpSpPr>
        <a:xfrm>
          <a:off x="0" y="0"/>
          <a:ext cx="0" cy="0"/>
          <a:chOff x="0" y="0"/>
          <a:chExt cx="0" cy="0"/>
        </a:xfrm>
      </p:grpSpPr>
      <p:sp>
        <p:nvSpPr>
          <p:cNvPr id="369" name="Google Shape;369;p18"/>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70" name="Google Shape;370;p18"/>
          <p:cNvGrpSpPr/>
          <p:nvPr/>
        </p:nvGrpSpPr>
        <p:grpSpPr>
          <a:xfrm rot="5400000">
            <a:off x="8186507" y="4182606"/>
            <a:ext cx="627300" cy="1446850"/>
            <a:chOff x="6656382" y="-78921"/>
            <a:chExt cx="627300" cy="1446850"/>
          </a:xfrm>
        </p:grpSpPr>
        <p:sp>
          <p:nvSpPr>
            <p:cNvPr id="371" name="Google Shape;371;p18"/>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18"/>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numbers">
  <p:cSld name="CUSTOM_8_1">
    <p:spTree>
      <p:nvGrpSpPr>
        <p:cNvPr id="390" name="Shape 390"/>
        <p:cNvGrpSpPr/>
        <p:nvPr/>
      </p:nvGrpSpPr>
      <p:grpSpPr>
        <a:xfrm>
          <a:off x="0" y="0"/>
          <a:ext cx="0" cy="0"/>
          <a:chOff x="0" y="0"/>
          <a:chExt cx="0" cy="0"/>
        </a:xfrm>
      </p:grpSpPr>
      <p:sp>
        <p:nvSpPr>
          <p:cNvPr id="391" name="Google Shape;391;p19"/>
          <p:cNvSpPr txBox="1"/>
          <p:nvPr>
            <p:ph idx="1" type="subTitle"/>
          </p:nvPr>
        </p:nvSpPr>
        <p:spPr>
          <a:xfrm>
            <a:off x="6183627" y="38654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2" name="Google Shape;392;p19"/>
          <p:cNvSpPr txBox="1"/>
          <p:nvPr>
            <p:ph hasCustomPrompt="1" type="title"/>
          </p:nvPr>
        </p:nvSpPr>
        <p:spPr>
          <a:xfrm>
            <a:off x="6183642" y="35117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3" name="Google Shape;393;p19"/>
          <p:cNvSpPr txBox="1"/>
          <p:nvPr>
            <p:ph idx="2" type="subTitle"/>
          </p:nvPr>
        </p:nvSpPr>
        <p:spPr>
          <a:xfrm>
            <a:off x="6183627" y="27067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4" name="Google Shape;394;p19"/>
          <p:cNvSpPr txBox="1"/>
          <p:nvPr>
            <p:ph hasCustomPrompt="1" idx="3" type="title"/>
          </p:nvPr>
        </p:nvSpPr>
        <p:spPr>
          <a:xfrm>
            <a:off x="6183642" y="23530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5" name="Google Shape;395;p19"/>
          <p:cNvSpPr txBox="1"/>
          <p:nvPr>
            <p:ph idx="4" type="subTitle"/>
          </p:nvPr>
        </p:nvSpPr>
        <p:spPr>
          <a:xfrm>
            <a:off x="6183627" y="15480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6" name="Google Shape;396;p19"/>
          <p:cNvSpPr txBox="1"/>
          <p:nvPr>
            <p:ph hasCustomPrompt="1" idx="5" type="title"/>
          </p:nvPr>
        </p:nvSpPr>
        <p:spPr>
          <a:xfrm>
            <a:off x="6183642" y="11943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7" name="Google Shape;397;p19"/>
          <p:cNvSpPr txBox="1"/>
          <p:nvPr>
            <p:ph idx="6"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CUSTOM_1">
    <p:spTree>
      <p:nvGrpSpPr>
        <p:cNvPr id="398" name="Shape 398"/>
        <p:cNvGrpSpPr/>
        <p:nvPr/>
      </p:nvGrpSpPr>
      <p:grpSpPr>
        <a:xfrm>
          <a:off x="0" y="0"/>
          <a:ext cx="0" cy="0"/>
          <a:chOff x="0" y="0"/>
          <a:chExt cx="0" cy="0"/>
        </a:xfrm>
      </p:grpSpPr>
      <p:sp>
        <p:nvSpPr>
          <p:cNvPr id="399" name="Google Shape;399;p20"/>
          <p:cNvSpPr txBox="1"/>
          <p:nvPr>
            <p:ph idx="1" type="subTitle"/>
          </p:nvPr>
        </p:nvSpPr>
        <p:spPr>
          <a:xfrm>
            <a:off x="720000" y="1815425"/>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gn="r">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0" name="Google Shape;400;p20"/>
          <p:cNvSpPr txBox="1"/>
          <p:nvPr>
            <p:ph idx="2" type="subTitle"/>
          </p:nvPr>
        </p:nvSpPr>
        <p:spPr>
          <a:xfrm>
            <a:off x="6027286" y="181542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1" name="Google Shape;401;p20"/>
          <p:cNvSpPr txBox="1"/>
          <p:nvPr>
            <p:ph idx="3" type="subTitle"/>
          </p:nvPr>
        </p:nvSpPr>
        <p:spPr>
          <a:xfrm>
            <a:off x="720035" y="2156150"/>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02" name="Google Shape;402;p20"/>
          <p:cNvSpPr txBox="1"/>
          <p:nvPr>
            <p:ph idx="4" type="subTitle"/>
          </p:nvPr>
        </p:nvSpPr>
        <p:spPr>
          <a:xfrm>
            <a:off x="6027250" y="2156150"/>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03" name="Google Shape;403;p20"/>
          <p:cNvSpPr txBox="1"/>
          <p:nvPr>
            <p:ph idx="5" type="subTitle"/>
          </p:nvPr>
        </p:nvSpPr>
        <p:spPr>
          <a:xfrm>
            <a:off x="720000" y="3161582"/>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gn="r">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4" name="Google Shape;404;p20"/>
          <p:cNvSpPr txBox="1"/>
          <p:nvPr>
            <p:ph idx="6" type="subTitle"/>
          </p:nvPr>
        </p:nvSpPr>
        <p:spPr>
          <a:xfrm>
            <a:off x="6027286" y="316157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5" name="Google Shape;405;p20"/>
          <p:cNvSpPr txBox="1"/>
          <p:nvPr>
            <p:ph idx="7" type="subTitle"/>
          </p:nvPr>
        </p:nvSpPr>
        <p:spPr>
          <a:xfrm>
            <a:off x="720035" y="3502300"/>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06" name="Google Shape;406;p20"/>
          <p:cNvSpPr txBox="1"/>
          <p:nvPr>
            <p:ph idx="8" type="subTitle"/>
          </p:nvPr>
        </p:nvSpPr>
        <p:spPr>
          <a:xfrm>
            <a:off x="6027250" y="3502300"/>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07" name="Google Shape;407;p20"/>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 name="Shape 73"/>
        <p:cNvGrpSpPr/>
        <p:nvPr/>
      </p:nvGrpSpPr>
      <p:grpSpPr>
        <a:xfrm>
          <a:off x="0" y="0"/>
          <a:ext cx="0" cy="0"/>
          <a:chOff x="0" y="0"/>
          <a:chExt cx="0" cy="0"/>
        </a:xfrm>
      </p:grpSpPr>
      <p:sp>
        <p:nvSpPr>
          <p:cNvPr id="74" name="Google Shape;74;p3"/>
          <p:cNvSpPr/>
          <p:nvPr/>
        </p:nvSpPr>
        <p:spPr>
          <a:xfrm flipH="1">
            <a:off x="2584450" y="-39675"/>
            <a:ext cx="6593725" cy="5178625"/>
          </a:xfrm>
          <a:custGeom>
            <a:rect b="b" l="l" r="r" t="t"/>
            <a:pathLst>
              <a:path extrusionOk="0" h="207145" w="263749">
                <a:moveTo>
                  <a:pt x="177840" y="0"/>
                </a:moveTo>
                <a:lnTo>
                  <a:pt x="263749" y="78482"/>
                </a:lnTo>
                <a:lnTo>
                  <a:pt x="213367" y="207145"/>
                </a:lnTo>
                <a:lnTo>
                  <a:pt x="0" y="178643"/>
                </a:lnTo>
              </a:path>
            </a:pathLst>
          </a:custGeom>
          <a:noFill/>
          <a:ln cap="flat" cmpd="sng" w="19050">
            <a:solidFill>
              <a:srgbClr val="434343"/>
            </a:solidFill>
            <a:prstDash val="solid"/>
            <a:round/>
            <a:headEnd len="med" w="med" type="none"/>
            <a:tailEnd len="med" w="med" type="none"/>
          </a:ln>
        </p:spPr>
      </p:sp>
      <p:sp>
        <p:nvSpPr>
          <p:cNvPr id="75" name="Google Shape;75;p3"/>
          <p:cNvSpPr txBox="1"/>
          <p:nvPr>
            <p:ph type="title"/>
          </p:nvPr>
        </p:nvSpPr>
        <p:spPr>
          <a:xfrm>
            <a:off x="4578850" y="1724550"/>
            <a:ext cx="3845100" cy="169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1294A"/>
              </a:buClr>
              <a:buSzPts val="4200"/>
              <a:buNone/>
              <a:defRPr sz="4800"/>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76" name="Google Shape;76;p3"/>
          <p:cNvSpPr txBox="1"/>
          <p:nvPr>
            <p:ph idx="1" type="subTitle"/>
          </p:nvPr>
        </p:nvSpPr>
        <p:spPr>
          <a:xfrm>
            <a:off x="4578850" y="3362050"/>
            <a:ext cx="3845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400"/>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77" name="Google Shape;77;p3"/>
          <p:cNvSpPr txBox="1"/>
          <p:nvPr>
            <p:ph hasCustomPrompt="1" idx="2" type="title"/>
          </p:nvPr>
        </p:nvSpPr>
        <p:spPr>
          <a:xfrm>
            <a:off x="6323650" y="315950"/>
            <a:ext cx="2100300" cy="979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999999"/>
              </a:buClr>
              <a:buSzPts val="3600"/>
              <a:buNone/>
              <a:defRPr b="0"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2">
    <p:spTree>
      <p:nvGrpSpPr>
        <p:cNvPr id="408" name="Shape 408"/>
        <p:cNvGrpSpPr/>
        <p:nvPr/>
      </p:nvGrpSpPr>
      <p:grpSpPr>
        <a:xfrm>
          <a:off x="0" y="0"/>
          <a:ext cx="0" cy="0"/>
          <a:chOff x="0" y="0"/>
          <a:chExt cx="0" cy="0"/>
        </a:xfrm>
      </p:grpSpPr>
      <p:grpSp>
        <p:nvGrpSpPr>
          <p:cNvPr id="409" name="Google Shape;409;p21"/>
          <p:cNvGrpSpPr/>
          <p:nvPr/>
        </p:nvGrpSpPr>
        <p:grpSpPr>
          <a:xfrm>
            <a:off x="720050" y="0"/>
            <a:ext cx="8459250" cy="5161050"/>
            <a:chOff x="720050" y="0"/>
            <a:chExt cx="8459250" cy="5161050"/>
          </a:xfrm>
        </p:grpSpPr>
        <p:sp>
          <p:nvSpPr>
            <p:cNvPr id="410" name="Google Shape;410;p21"/>
            <p:cNvSpPr/>
            <p:nvPr/>
          </p:nvSpPr>
          <p:spPr>
            <a:xfrm>
              <a:off x="968850" y="2561050"/>
              <a:ext cx="8210450" cy="2600000"/>
            </a:xfrm>
            <a:custGeom>
              <a:rect b="b" l="l" r="r" t="t"/>
              <a:pathLst>
                <a:path extrusionOk="0" h="104000" w="328418">
                  <a:moveTo>
                    <a:pt x="0" y="7590"/>
                  </a:moveTo>
                  <a:lnTo>
                    <a:pt x="229618" y="104000"/>
                  </a:lnTo>
                  <a:lnTo>
                    <a:pt x="328418" y="0"/>
                  </a:lnTo>
                </a:path>
              </a:pathLst>
            </a:custGeom>
            <a:noFill/>
            <a:ln cap="flat" cmpd="sng" w="19050">
              <a:solidFill>
                <a:srgbClr val="434343"/>
              </a:solidFill>
              <a:prstDash val="solid"/>
              <a:round/>
              <a:headEnd len="med" w="med" type="none"/>
              <a:tailEnd len="med" w="med" type="none"/>
            </a:ln>
          </p:spPr>
        </p:sp>
        <p:sp>
          <p:nvSpPr>
            <p:cNvPr id="411" name="Google Shape;411;p21"/>
            <p:cNvSpPr/>
            <p:nvPr/>
          </p:nvSpPr>
          <p:spPr>
            <a:xfrm>
              <a:off x="720050" y="0"/>
              <a:ext cx="38451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1"/>
          <p:cNvSpPr txBox="1"/>
          <p:nvPr>
            <p:ph idx="1" type="subTitle"/>
          </p:nvPr>
        </p:nvSpPr>
        <p:spPr>
          <a:xfrm>
            <a:off x="1081795" y="3303050"/>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3" name="Google Shape;413;p21"/>
          <p:cNvSpPr txBox="1"/>
          <p:nvPr>
            <p:ph idx="2" type="subTitle"/>
          </p:nvPr>
        </p:nvSpPr>
        <p:spPr>
          <a:xfrm>
            <a:off x="1081802" y="2183838"/>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4" name="Google Shape;414;p21"/>
          <p:cNvSpPr txBox="1"/>
          <p:nvPr>
            <p:ph idx="3" type="subTitle"/>
          </p:nvPr>
        </p:nvSpPr>
        <p:spPr>
          <a:xfrm>
            <a:off x="1081811" y="1064650"/>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5" name="Google Shape;415;p21"/>
          <p:cNvSpPr txBox="1"/>
          <p:nvPr>
            <p:ph type="ctrTitle"/>
          </p:nvPr>
        </p:nvSpPr>
        <p:spPr>
          <a:xfrm>
            <a:off x="5927150" y="359450"/>
            <a:ext cx="2503800" cy="133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416" name="Google Shape;416;p21"/>
          <p:cNvGrpSpPr/>
          <p:nvPr/>
        </p:nvGrpSpPr>
        <p:grpSpPr>
          <a:xfrm>
            <a:off x="-90599" y="149679"/>
            <a:ext cx="627300" cy="1446850"/>
            <a:chOff x="6656382" y="-78921"/>
            <a:chExt cx="627300" cy="1446850"/>
          </a:xfrm>
        </p:grpSpPr>
        <p:sp>
          <p:nvSpPr>
            <p:cNvPr id="417" name="Google Shape;417;p21"/>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
  <p:cSld name="CUSTOM_2_1">
    <p:spTree>
      <p:nvGrpSpPr>
        <p:cNvPr id="435" name="Shape 435"/>
        <p:cNvGrpSpPr/>
        <p:nvPr/>
      </p:nvGrpSpPr>
      <p:grpSpPr>
        <a:xfrm>
          <a:off x="0" y="0"/>
          <a:ext cx="0" cy="0"/>
          <a:chOff x="0" y="0"/>
          <a:chExt cx="0" cy="0"/>
        </a:xfrm>
      </p:grpSpPr>
      <p:sp>
        <p:nvSpPr>
          <p:cNvPr id="436" name="Google Shape;436;p22"/>
          <p:cNvSpPr txBox="1"/>
          <p:nvPr>
            <p:ph idx="1" type="subTitle"/>
          </p:nvPr>
        </p:nvSpPr>
        <p:spPr>
          <a:xfrm>
            <a:off x="72005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37" name="Google Shape;437;p22"/>
          <p:cNvSpPr txBox="1"/>
          <p:nvPr>
            <p:ph idx="2" type="subTitle"/>
          </p:nvPr>
        </p:nvSpPr>
        <p:spPr>
          <a:xfrm>
            <a:off x="349496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38" name="Google Shape;438;p22"/>
          <p:cNvSpPr txBox="1"/>
          <p:nvPr>
            <p:ph idx="3" type="subTitle"/>
          </p:nvPr>
        </p:nvSpPr>
        <p:spPr>
          <a:xfrm>
            <a:off x="627960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39" name="Google Shape;439;p22"/>
          <p:cNvSpPr txBox="1"/>
          <p:nvPr>
            <p:ph idx="4" type="subTitle"/>
          </p:nvPr>
        </p:nvSpPr>
        <p:spPr>
          <a:xfrm>
            <a:off x="720050"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0" name="Google Shape;440;p22"/>
          <p:cNvSpPr txBox="1"/>
          <p:nvPr>
            <p:ph idx="5" type="subTitle"/>
          </p:nvPr>
        </p:nvSpPr>
        <p:spPr>
          <a:xfrm>
            <a:off x="3494961"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1" name="Google Shape;441;p22"/>
          <p:cNvSpPr txBox="1"/>
          <p:nvPr>
            <p:ph idx="6" type="subTitle"/>
          </p:nvPr>
        </p:nvSpPr>
        <p:spPr>
          <a:xfrm>
            <a:off x="6279602"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2" name="Google Shape;442;p22"/>
          <p:cNvSpPr txBox="1"/>
          <p:nvPr>
            <p:ph idx="7" type="subTitle"/>
          </p:nvPr>
        </p:nvSpPr>
        <p:spPr>
          <a:xfrm>
            <a:off x="72005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3" name="Google Shape;443;p22"/>
          <p:cNvSpPr txBox="1"/>
          <p:nvPr>
            <p:ph idx="8" type="subTitle"/>
          </p:nvPr>
        </p:nvSpPr>
        <p:spPr>
          <a:xfrm>
            <a:off x="349496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4" name="Google Shape;444;p22"/>
          <p:cNvSpPr txBox="1"/>
          <p:nvPr>
            <p:ph idx="9" type="subTitle"/>
          </p:nvPr>
        </p:nvSpPr>
        <p:spPr>
          <a:xfrm>
            <a:off x="627960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5" name="Google Shape;445;p22"/>
          <p:cNvSpPr txBox="1"/>
          <p:nvPr>
            <p:ph idx="13" type="subTitle"/>
          </p:nvPr>
        </p:nvSpPr>
        <p:spPr>
          <a:xfrm>
            <a:off x="720050"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6" name="Google Shape;446;p22"/>
          <p:cNvSpPr txBox="1"/>
          <p:nvPr>
            <p:ph idx="14" type="subTitle"/>
          </p:nvPr>
        </p:nvSpPr>
        <p:spPr>
          <a:xfrm>
            <a:off x="3494961"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7" name="Google Shape;447;p22"/>
          <p:cNvSpPr txBox="1"/>
          <p:nvPr>
            <p:ph idx="15" type="subTitle"/>
          </p:nvPr>
        </p:nvSpPr>
        <p:spPr>
          <a:xfrm>
            <a:off x="6279602"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8" name="Google Shape;448;p22"/>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p:cSld name="SECTION_HEADER_1">
    <p:spTree>
      <p:nvGrpSpPr>
        <p:cNvPr id="449" name="Shape 449"/>
        <p:cNvGrpSpPr/>
        <p:nvPr/>
      </p:nvGrpSpPr>
      <p:grpSpPr>
        <a:xfrm>
          <a:off x="0" y="0"/>
          <a:ext cx="0" cy="0"/>
          <a:chOff x="0" y="0"/>
          <a:chExt cx="0" cy="0"/>
        </a:xfrm>
      </p:grpSpPr>
      <p:sp>
        <p:nvSpPr>
          <p:cNvPr id="450" name="Google Shape;450;p23"/>
          <p:cNvSpPr txBox="1"/>
          <p:nvPr>
            <p:ph type="title"/>
          </p:nvPr>
        </p:nvSpPr>
        <p:spPr>
          <a:xfrm>
            <a:off x="1795350" y="1724550"/>
            <a:ext cx="5553300" cy="169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294A"/>
              </a:buClr>
              <a:buSzPts val="4200"/>
              <a:buNone/>
              <a:defRPr sz="4800"/>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451" name="Google Shape;451;p23"/>
          <p:cNvSpPr txBox="1"/>
          <p:nvPr>
            <p:ph idx="1" type="subTitle"/>
          </p:nvPr>
        </p:nvSpPr>
        <p:spPr>
          <a:xfrm>
            <a:off x="1795350" y="3362050"/>
            <a:ext cx="55533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294A"/>
              </a:buClr>
              <a:buSzPts val="2100"/>
              <a:buNone/>
              <a:defRPr sz="1400"/>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452" name="Google Shape;452;p23"/>
          <p:cNvSpPr txBox="1"/>
          <p:nvPr>
            <p:ph hasCustomPrompt="1" idx="2" type="title"/>
          </p:nvPr>
        </p:nvSpPr>
        <p:spPr>
          <a:xfrm>
            <a:off x="3055306" y="315950"/>
            <a:ext cx="3033300" cy="97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999999"/>
              </a:buClr>
              <a:buSzPts val="3600"/>
              <a:buNone/>
              <a:defRPr b="0" sz="6000"/>
            </a:lvl1pPr>
            <a:lvl2pPr lvl="1"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
        <p:nvSpPr>
          <p:cNvPr id="453" name="Google Shape;453;p23"/>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
        <p:nvSpPr>
          <p:cNvPr id="454" name="Google Shape;454;p23"/>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ONE_COLUMN_TEXT_1">
    <p:spTree>
      <p:nvGrpSpPr>
        <p:cNvPr id="455" name="Shape 455"/>
        <p:cNvGrpSpPr/>
        <p:nvPr/>
      </p:nvGrpSpPr>
      <p:grpSpPr>
        <a:xfrm>
          <a:off x="0" y="0"/>
          <a:ext cx="0" cy="0"/>
          <a:chOff x="0" y="0"/>
          <a:chExt cx="0" cy="0"/>
        </a:xfrm>
      </p:grpSpPr>
      <p:sp>
        <p:nvSpPr>
          <p:cNvPr id="456" name="Google Shape;456;p24"/>
          <p:cNvSpPr/>
          <p:nvPr/>
        </p:nvSpPr>
        <p:spPr>
          <a:xfrm>
            <a:off x="0" y="0"/>
            <a:ext cx="49944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txBox="1"/>
          <p:nvPr>
            <p:ph type="ctrTitle"/>
          </p:nvPr>
        </p:nvSpPr>
        <p:spPr>
          <a:xfrm>
            <a:off x="720000" y="1134000"/>
            <a:ext cx="3304200" cy="1557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3000">
                <a:solidFill>
                  <a:srgbClr val="F3F3F3"/>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8" name="Google Shape;458;p24"/>
          <p:cNvSpPr txBox="1"/>
          <p:nvPr>
            <p:ph idx="1" type="subTitle"/>
          </p:nvPr>
        </p:nvSpPr>
        <p:spPr>
          <a:xfrm>
            <a:off x="720000" y="2828400"/>
            <a:ext cx="31818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1">
  <p:cSld name="MAIN_POINT_1_1">
    <p:spTree>
      <p:nvGrpSpPr>
        <p:cNvPr id="459" name="Shape 459"/>
        <p:cNvGrpSpPr/>
        <p:nvPr/>
      </p:nvGrpSpPr>
      <p:grpSpPr>
        <a:xfrm>
          <a:off x="0" y="0"/>
          <a:ext cx="0" cy="0"/>
          <a:chOff x="0" y="0"/>
          <a:chExt cx="0" cy="0"/>
        </a:xfrm>
      </p:grpSpPr>
      <p:sp>
        <p:nvSpPr>
          <p:cNvPr id="460" name="Google Shape;460;p25"/>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61" name="Google Shape;461;p25"/>
          <p:cNvSpPr txBox="1"/>
          <p:nvPr>
            <p:ph idx="1" type="subTitle"/>
          </p:nvPr>
        </p:nvSpPr>
        <p:spPr>
          <a:xfrm>
            <a:off x="1511850" y="3464300"/>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62" name="Google Shape;462;p25"/>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2">
  <p:cSld name="MAIN_POINT_1_1_1">
    <p:spTree>
      <p:nvGrpSpPr>
        <p:cNvPr id="463" name="Shape 463"/>
        <p:cNvGrpSpPr/>
        <p:nvPr/>
      </p:nvGrpSpPr>
      <p:grpSpPr>
        <a:xfrm>
          <a:off x="0" y="0"/>
          <a:ext cx="0" cy="0"/>
          <a:chOff x="0" y="0"/>
          <a:chExt cx="0" cy="0"/>
        </a:xfrm>
      </p:grpSpPr>
      <p:sp>
        <p:nvSpPr>
          <p:cNvPr id="464" name="Google Shape;464;p26"/>
          <p:cNvSpPr txBox="1"/>
          <p:nvPr>
            <p:ph type="title"/>
          </p:nvPr>
        </p:nvSpPr>
        <p:spPr>
          <a:xfrm>
            <a:off x="5238250" y="1658400"/>
            <a:ext cx="2090700" cy="13455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5" name="Google Shape;465;p26"/>
          <p:cNvSpPr txBox="1"/>
          <p:nvPr>
            <p:ph idx="1" type="subTitle"/>
          </p:nvPr>
        </p:nvSpPr>
        <p:spPr>
          <a:xfrm>
            <a:off x="5238250" y="3480175"/>
            <a:ext cx="2498400" cy="888300"/>
          </a:xfrm>
          <a:prstGeom prst="rect">
            <a:avLst/>
          </a:prstGeom>
        </p:spPr>
        <p:txBody>
          <a:bodyPr anchorCtr="0" anchor="ctr" bIns="91425" lIns="91425" spcFirstLastPara="1" rIns="0"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466" name="Google Shape;466;p2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3">
  <p:cSld name="MAIN_POINT_1_1_2">
    <p:spTree>
      <p:nvGrpSpPr>
        <p:cNvPr id="467" name="Shape 467"/>
        <p:cNvGrpSpPr/>
        <p:nvPr/>
      </p:nvGrpSpPr>
      <p:grpSpPr>
        <a:xfrm>
          <a:off x="0" y="0"/>
          <a:ext cx="0" cy="0"/>
          <a:chOff x="0" y="0"/>
          <a:chExt cx="0" cy="0"/>
        </a:xfrm>
      </p:grpSpPr>
      <p:sp>
        <p:nvSpPr>
          <p:cNvPr id="468" name="Google Shape;468;p27"/>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69" name="Google Shape;469;p27"/>
          <p:cNvSpPr txBox="1"/>
          <p:nvPr>
            <p:ph idx="1" type="subTitle"/>
          </p:nvPr>
        </p:nvSpPr>
        <p:spPr>
          <a:xfrm>
            <a:off x="1511850" y="3525933"/>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70" name="Google Shape;470;p27"/>
          <p:cNvSpPr/>
          <p:nvPr/>
        </p:nvSpPr>
        <p:spPr>
          <a:xfrm>
            <a:off x="-157950" y="4137400"/>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5">
    <p:spTree>
      <p:nvGrpSpPr>
        <p:cNvPr id="471" name="Shape 471"/>
        <p:cNvGrpSpPr/>
        <p:nvPr/>
      </p:nvGrpSpPr>
      <p:grpSpPr>
        <a:xfrm>
          <a:off x="0" y="0"/>
          <a:ext cx="0" cy="0"/>
          <a:chOff x="0" y="0"/>
          <a:chExt cx="0" cy="0"/>
        </a:xfrm>
      </p:grpSpPr>
      <p:sp>
        <p:nvSpPr>
          <p:cNvPr id="472" name="Google Shape;472;p28"/>
          <p:cNvSpPr/>
          <p:nvPr/>
        </p:nvSpPr>
        <p:spPr>
          <a:xfrm flipH="1">
            <a:off x="682650"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sp>
        <p:nvSpPr>
          <p:cNvPr id="473" name="Google Shape;473;p28"/>
          <p:cNvSpPr txBox="1"/>
          <p:nvPr>
            <p:ph type="title"/>
          </p:nvPr>
        </p:nvSpPr>
        <p:spPr>
          <a:xfrm>
            <a:off x="2912675" y="822175"/>
            <a:ext cx="5511300" cy="138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b="0"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474" name="Google Shape;474;p28"/>
          <p:cNvSpPr txBox="1"/>
          <p:nvPr>
            <p:ph idx="1" type="subTitle"/>
          </p:nvPr>
        </p:nvSpPr>
        <p:spPr>
          <a:xfrm>
            <a:off x="4101300" y="2647550"/>
            <a:ext cx="4322700" cy="161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28"/>
          <p:cNvSpPr txBox="1"/>
          <p:nvPr/>
        </p:nvSpPr>
        <p:spPr>
          <a:xfrm>
            <a:off x="4928375" y="3971800"/>
            <a:ext cx="3495900" cy="537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b="1" lang="en" sz="1000">
                <a:solidFill>
                  <a:srgbClr val="434343"/>
                </a:solidFill>
                <a:latin typeface="Roboto Condensed"/>
                <a:ea typeface="Roboto Condensed"/>
                <a:cs typeface="Roboto Condensed"/>
                <a:sym typeface="Roboto Condensed"/>
              </a:rPr>
              <a:t>CREDITS</a:t>
            </a:r>
            <a:r>
              <a:rPr lang="en" sz="1000">
                <a:solidFill>
                  <a:srgbClr val="434343"/>
                </a:solidFill>
                <a:latin typeface="Roboto Condensed Light"/>
                <a:ea typeface="Roboto Condensed Light"/>
                <a:cs typeface="Roboto Condensed Light"/>
                <a:sym typeface="Roboto Condensed Light"/>
              </a:rPr>
              <a:t>: This presentation template was created by </a:t>
            </a:r>
            <a:r>
              <a:rPr b="1" lang="en" sz="1000">
                <a:solidFill>
                  <a:srgbClr val="434343"/>
                </a:solidFill>
                <a:uFill>
                  <a:noFill/>
                </a:uFill>
                <a:latin typeface="Roboto Condensed"/>
                <a:ea typeface="Roboto Condensed"/>
                <a:cs typeface="Roboto Condensed"/>
                <a:sym typeface="Roboto Condensed"/>
                <a:hlinkClick r:id="rId2"/>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3"/>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4"/>
              </a:rPr>
              <a:t>Freepik</a:t>
            </a:r>
            <a:endParaRPr b="1">
              <a:solidFill>
                <a:srgbClr val="434343"/>
              </a:solidFill>
              <a:latin typeface="Roboto Condensed"/>
              <a:ea typeface="Roboto Condensed"/>
              <a:cs typeface="Roboto Condensed"/>
              <a:sym typeface="Roboto Condensed"/>
            </a:endParaRPr>
          </a:p>
          <a:p>
            <a:pPr indent="0" lvl="0" marL="0" rtl="0" algn="r">
              <a:spcBef>
                <a:spcPts val="0"/>
              </a:spcBef>
              <a:spcAft>
                <a:spcPts val="0"/>
              </a:spcAft>
              <a:buNone/>
            </a:pPr>
            <a:r>
              <a:t/>
            </a:r>
            <a:endParaRPr>
              <a:solidFill>
                <a:srgbClr val="434343"/>
              </a:solidFill>
              <a:latin typeface="Roboto Condensed Light"/>
              <a:ea typeface="Roboto Condensed Light"/>
              <a:cs typeface="Roboto Condensed Light"/>
              <a:sym typeface="Roboto Condensed Light"/>
            </a:endParaRPr>
          </a:p>
          <a:p>
            <a:pPr indent="0" lvl="0" marL="0" rtl="0" algn="r">
              <a:lnSpc>
                <a:spcPct val="115000"/>
              </a:lnSpc>
              <a:spcBef>
                <a:spcPts val="300"/>
              </a:spcBef>
              <a:spcAft>
                <a:spcPts val="0"/>
              </a:spcAft>
              <a:buNone/>
            </a:pPr>
            <a:r>
              <a:t/>
            </a:r>
            <a:endParaRPr sz="1000">
              <a:solidFill>
                <a:srgbClr val="434343"/>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
  <p:cSld name="CUSTOM_9_1_1_1">
    <p:spTree>
      <p:nvGrpSpPr>
        <p:cNvPr id="476" name="Shape 47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477" name="Shape 47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sp>
        <p:nvSpPr>
          <p:cNvPr id="79" name="Google Shape;79;p4"/>
          <p:cNvSpPr txBox="1"/>
          <p:nvPr>
            <p:ph idx="1" type="subTitle"/>
          </p:nvPr>
        </p:nvSpPr>
        <p:spPr>
          <a:xfrm flipH="1">
            <a:off x="719975" y="2649050"/>
            <a:ext cx="6174300" cy="18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4"/>
          <p:cNvSpPr txBox="1"/>
          <p:nvPr>
            <p:ph type="title"/>
          </p:nvPr>
        </p:nvSpPr>
        <p:spPr>
          <a:xfrm>
            <a:off x="5347100" y="540000"/>
            <a:ext cx="3077100" cy="1671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sz="3000"/>
            </a:lvl1pPr>
            <a:lvl2pPr lvl="1" rtl="0" algn="r">
              <a:spcBef>
                <a:spcPts val="0"/>
              </a:spcBef>
              <a:spcAft>
                <a:spcPts val="0"/>
              </a:spcAft>
              <a:buNone/>
              <a:defRPr b="0" sz="3000">
                <a:latin typeface="Roboto Slab Regular"/>
                <a:ea typeface="Roboto Slab Regular"/>
                <a:cs typeface="Roboto Slab Regular"/>
                <a:sym typeface="Roboto Slab Regular"/>
              </a:defRPr>
            </a:lvl2pPr>
            <a:lvl3pPr lvl="2" rtl="0" algn="r">
              <a:spcBef>
                <a:spcPts val="0"/>
              </a:spcBef>
              <a:spcAft>
                <a:spcPts val="0"/>
              </a:spcAft>
              <a:buNone/>
              <a:defRPr b="0" sz="3000">
                <a:latin typeface="Roboto Slab Regular"/>
                <a:ea typeface="Roboto Slab Regular"/>
                <a:cs typeface="Roboto Slab Regular"/>
                <a:sym typeface="Roboto Slab Regular"/>
              </a:defRPr>
            </a:lvl3pPr>
            <a:lvl4pPr lvl="3" rtl="0" algn="r">
              <a:spcBef>
                <a:spcPts val="0"/>
              </a:spcBef>
              <a:spcAft>
                <a:spcPts val="0"/>
              </a:spcAft>
              <a:buNone/>
              <a:defRPr b="0" sz="3000">
                <a:latin typeface="Roboto Slab Regular"/>
                <a:ea typeface="Roboto Slab Regular"/>
                <a:cs typeface="Roboto Slab Regular"/>
                <a:sym typeface="Roboto Slab Regular"/>
              </a:defRPr>
            </a:lvl4pPr>
            <a:lvl5pPr lvl="4" rtl="0" algn="r">
              <a:spcBef>
                <a:spcPts val="0"/>
              </a:spcBef>
              <a:spcAft>
                <a:spcPts val="0"/>
              </a:spcAft>
              <a:buNone/>
              <a:defRPr b="0" sz="3000">
                <a:latin typeface="Roboto Slab Regular"/>
                <a:ea typeface="Roboto Slab Regular"/>
                <a:cs typeface="Roboto Slab Regular"/>
                <a:sym typeface="Roboto Slab Regular"/>
              </a:defRPr>
            </a:lvl5pPr>
            <a:lvl6pPr lvl="5" rtl="0" algn="r">
              <a:spcBef>
                <a:spcPts val="0"/>
              </a:spcBef>
              <a:spcAft>
                <a:spcPts val="0"/>
              </a:spcAft>
              <a:buNone/>
              <a:defRPr b="0" sz="3000">
                <a:latin typeface="Roboto Slab Regular"/>
                <a:ea typeface="Roboto Slab Regular"/>
                <a:cs typeface="Roboto Slab Regular"/>
                <a:sym typeface="Roboto Slab Regular"/>
              </a:defRPr>
            </a:lvl6pPr>
            <a:lvl7pPr lvl="6" rtl="0" algn="r">
              <a:spcBef>
                <a:spcPts val="0"/>
              </a:spcBef>
              <a:spcAft>
                <a:spcPts val="0"/>
              </a:spcAft>
              <a:buNone/>
              <a:defRPr b="0" sz="3000">
                <a:latin typeface="Roboto Slab Regular"/>
                <a:ea typeface="Roboto Slab Regular"/>
                <a:cs typeface="Roboto Slab Regular"/>
                <a:sym typeface="Roboto Slab Regular"/>
              </a:defRPr>
            </a:lvl7pPr>
            <a:lvl8pPr lvl="7" rtl="0" algn="r">
              <a:spcBef>
                <a:spcPts val="0"/>
              </a:spcBef>
              <a:spcAft>
                <a:spcPts val="0"/>
              </a:spcAft>
              <a:buNone/>
              <a:defRPr b="0" sz="3000">
                <a:latin typeface="Roboto Slab Regular"/>
                <a:ea typeface="Roboto Slab Regular"/>
                <a:cs typeface="Roboto Slab Regular"/>
                <a:sym typeface="Roboto Slab Regular"/>
              </a:defRPr>
            </a:lvl8pPr>
            <a:lvl9pPr lvl="8" rtl="0" algn="r">
              <a:spcBef>
                <a:spcPts val="0"/>
              </a:spcBef>
              <a:spcAft>
                <a:spcPts val="0"/>
              </a:spcAft>
              <a:buNone/>
              <a:defRPr b="0" sz="3000">
                <a:latin typeface="Roboto Slab Regular"/>
                <a:ea typeface="Roboto Slab Regular"/>
                <a:cs typeface="Roboto Slab Regular"/>
                <a:sym typeface="Roboto Slab Regular"/>
              </a:defRPr>
            </a:lvl9pPr>
          </a:lstStyle>
          <a:p/>
        </p:txBody>
      </p:sp>
      <p:grpSp>
        <p:nvGrpSpPr>
          <p:cNvPr id="81" name="Google Shape;81;p4"/>
          <p:cNvGrpSpPr/>
          <p:nvPr/>
        </p:nvGrpSpPr>
        <p:grpSpPr>
          <a:xfrm>
            <a:off x="720057" y="-78921"/>
            <a:ext cx="2605500" cy="1446850"/>
            <a:chOff x="310975" y="334050"/>
            <a:chExt cx="2605500" cy="1446850"/>
          </a:xfrm>
        </p:grpSpPr>
        <p:sp>
          <p:nvSpPr>
            <p:cNvPr id="82" name="Google Shape;82;p4"/>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2" name="Shape 142"/>
        <p:cNvGrpSpPr/>
        <p:nvPr/>
      </p:nvGrpSpPr>
      <p:grpSpPr>
        <a:xfrm>
          <a:off x="0" y="0"/>
          <a:ext cx="0" cy="0"/>
          <a:chOff x="0" y="0"/>
          <a:chExt cx="0" cy="0"/>
        </a:xfrm>
      </p:grpSpPr>
      <p:sp>
        <p:nvSpPr>
          <p:cNvPr id="143" name="Google Shape;143;p5"/>
          <p:cNvSpPr/>
          <p:nvPr/>
        </p:nvSpPr>
        <p:spPr>
          <a:xfrm>
            <a:off x="0" y="2451225"/>
            <a:ext cx="9144000" cy="235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ph idx="1" type="subTitle"/>
          </p:nvPr>
        </p:nvSpPr>
        <p:spPr>
          <a:xfrm>
            <a:off x="1400850" y="3078992"/>
            <a:ext cx="26856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145" name="Google Shape;145;p5"/>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5"/>
          <p:cNvSpPr txBox="1"/>
          <p:nvPr>
            <p:ph idx="2" type="subTitle"/>
          </p:nvPr>
        </p:nvSpPr>
        <p:spPr>
          <a:xfrm>
            <a:off x="5057550" y="3078955"/>
            <a:ext cx="26856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147" name="Google Shape;147;p5"/>
          <p:cNvSpPr txBox="1"/>
          <p:nvPr>
            <p:ph idx="3" type="subTitle"/>
          </p:nvPr>
        </p:nvSpPr>
        <p:spPr>
          <a:xfrm>
            <a:off x="1400850" y="2409150"/>
            <a:ext cx="26856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sp>
        <p:nvSpPr>
          <p:cNvPr id="148" name="Google Shape;148;p5"/>
          <p:cNvSpPr txBox="1"/>
          <p:nvPr>
            <p:ph idx="4" type="subTitle"/>
          </p:nvPr>
        </p:nvSpPr>
        <p:spPr>
          <a:xfrm>
            <a:off x="5057550" y="2409150"/>
            <a:ext cx="26856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grpSp>
        <p:nvGrpSpPr>
          <p:cNvPr id="149" name="Google Shape;149;p5"/>
          <p:cNvGrpSpPr/>
          <p:nvPr/>
        </p:nvGrpSpPr>
        <p:grpSpPr>
          <a:xfrm>
            <a:off x="8350757" y="149679"/>
            <a:ext cx="627300" cy="1446850"/>
            <a:chOff x="6656382" y="-78921"/>
            <a:chExt cx="627300" cy="1446850"/>
          </a:xfrm>
        </p:grpSpPr>
        <p:sp>
          <p:nvSpPr>
            <p:cNvPr id="150" name="Google Shape;150;p5"/>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8" name="Shape 168"/>
        <p:cNvGrpSpPr/>
        <p:nvPr/>
      </p:nvGrpSpPr>
      <p:grpSpPr>
        <a:xfrm>
          <a:off x="0" y="0"/>
          <a:ext cx="0" cy="0"/>
          <a:chOff x="0" y="0"/>
          <a:chExt cx="0" cy="0"/>
        </a:xfrm>
      </p:grpSpPr>
      <p:sp>
        <p:nvSpPr>
          <p:cNvPr id="169" name="Google Shape;169;p6"/>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70" name="Google Shape;170;p6"/>
          <p:cNvGrpSpPr/>
          <p:nvPr/>
        </p:nvGrpSpPr>
        <p:grpSpPr>
          <a:xfrm rot="5400000">
            <a:off x="8186507" y="4182606"/>
            <a:ext cx="627300" cy="1446850"/>
            <a:chOff x="6656382" y="-78921"/>
            <a:chExt cx="627300" cy="1446850"/>
          </a:xfrm>
        </p:grpSpPr>
        <p:sp>
          <p:nvSpPr>
            <p:cNvPr id="171" name="Google Shape;171;p6"/>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0" name="Shape 190"/>
        <p:cNvGrpSpPr/>
        <p:nvPr/>
      </p:nvGrpSpPr>
      <p:grpSpPr>
        <a:xfrm>
          <a:off x="0" y="0"/>
          <a:ext cx="0" cy="0"/>
          <a:chOff x="0" y="0"/>
          <a:chExt cx="0" cy="0"/>
        </a:xfrm>
      </p:grpSpPr>
      <p:sp>
        <p:nvSpPr>
          <p:cNvPr id="191" name="Google Shape;191;p7"/>
          <p:cNvSpPr/>
          <p:nvPr/>
        </p:nvSpPr>
        <p:spPr>
          <a:xfrm>
            <a:off x="-16825"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grpSp>
        <p:nvGrpSpPr>
          <p:cNvPr id="192" name="Google Shape;192;p7"/>
          <p:cNvGrpSpPr/>
          <p:nvPr/>
        </p:nvGrpSpPr>
        <p:grpSpPr>
          <a:xfrm>
            <a:off x="198233" y="198029"/>
            <a:ext cx="344700" cy="1169900"/>
            <a:chOff x="198233" y="198029"/>
            <a:chExt cx="344700" cy="1169900"/>
          </a:xfrm>
        </p:grpSpPr>
        <p:sp>
          <p:nvSpPr>
            <p:cNvPr id="193" name="Google Shape;193;p7"/>
            <p:cNvSpPr/>
            <p:nvPr/>
          </p:nvSpPr>
          <p:spPr>
            <a:xfrm>
              <a:off x="1982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808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1982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4808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1982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4808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1982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4808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1982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4808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7"/>
          <p:cNvSpPr txBox="1"/>
          <p:nvPr>
            <p:ph type="ctrTitle"/>
          </p:nvPr>
        </p:nvSpPr>
        <p:spPr>
          <a:xfrm>
            <a:off x="720000" y="1405200"/>
            <a:ext cx="2958300" cy="969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6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4" name="Google Shape;204;p7"/>
          <p:cNvSpPr txBox="1"/>
          <p:nvPr>
            <p:ph idx="1" type="subTitle"/>
          </p:nvPr>
        </p:nvSpPr>
        <p:spPr>
          <a:xfrm>
            <a:off x="720000" y="2571750"/>
            <a:ext cx="40734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5" name="Shape 205"/>
        <p:cNvGrpSpPr/>
        <p:nvPr/>
      </p:nvGrpSpPr>
      <p:grpSpPr>
        <a:xfrm>
          <a:off x="0" y="0"/>
          <a:ext cx="0" cy="0"/>
          <a:chOff x="0" y="0"/>
          <a:chExt cx="0" cy="0"/>
        </a:xfrm>
      </p:grpSpPr>
      <p:sp>
        <p:nvSpPr>
          <p:cNvPr id="206" name="Google Shape;206;p8"/>
          <p:cNvSpPr txBox="1"/>
          <p:nvPr>
            <p:ph type="title"/>
          </p:nvPr>
        </p:nvSpPr>
        <p:spPr>
          <a:xfrm>
            <a:off x="1354950" y="1846850"/>
            <a:ext cx="6534000" cy="1449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4800"/>
              <a:buNone/>
              <a:defRPr b="0" sz="600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7" name="Shape 207"/>
        <p:cNvGrpSpPr/>
        <p:nvPr/>
      </p:nvGrpSpPr>
      <p:grpSpPr>
        <a:xfrm>
          <a:off x="0" y="0"/>
          <a:ext cx="0" cy="0"/>
          <a:chOff x="0" y="0"/>
          <a:chExt cx="0" cy="0"/>
        </a:xfrm>
      </p:grpSpPr>
      <p:sp>
        <p:nvSpPr>
          <p:cNvPr id="208" name="Google Shape;208;p9"/>
          <p:cNvSpPr/>
          <p:nvPr/>
        </p:nvSpPr>
        <p:spPr>
          <a:xfrm>
            <a:off x="-29950" y="-39675"/>
            <a:ext cx="6593725" cy="5178625"/>
          </a:xfrm>
          <a:custGeom>
            <a:rect b="b" l="l" r="r" t="t"/>
            <a:pathLst>
              <a:path extrusionOk="0" h="207145" w="263749">
                <a:moveTo>
                  <a:pt x="177840" y="0"/>
                </a:moveTo>
                <a:lnTo>
                  <a:pt x="263749" y="78482"/>
                </a:lnTo>
                <a:lnTo>
                  <a:pt x="213367" y="207145"/>
                </a:lnTo>
                <a:lnTo>
                  <a:pt x="0" y="178643"/>
                </a:lnTo>
              </a:path>
            </a:pathLst>
          </a:custGeom>
          <a:noFill/>
          <a:ln cap="flat" cmpd="sng" w="19050">
            <a:solidFill>
              <a:srgbClr val="434343"/>
            </a:solidFill>
            <a:prstDash val="solid"/>
            <a:round/>
            <a:headEnd len="med" w="med" type="none"/>
            <a:tailEnd len="med" w="med" type="none"/>
          </a:ln>
        </p:spPr>
      </p:sp>
      <p:sp>
        <p:nvSpPr>
          <p:cNvPr id="209" name="Google Shape;209;p9"/>
          <p:cNvSpPr txBox="1"/>
          <p:nvPr>
            <p:ph type="title"/>
          </p:nvPr>
        </p:nvSpPr>
        <p:spPr>
          <a:xfrm>
            <a:off x="720050" y="1724525"/>
            <a:ext cx="38451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1294A"/>
              </a:buClr>
              <a:buSzPts val="4200"/>
              <a:buNone/>
              <a:defRPr sz="4800"/>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210" name="Google Shape;210;p9"/>
          <p:cNvSpPr txBox="1"/>
          <p:nvPr>
            <p:ph idx="1" type="subTitle"/>
          </p:nvPr>
        </p:nvSpPr>
        <p:spPr>
          <a:xfrm>
            <a:off x="720050" y="3362050"/>
            <a:ext cx="3845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1294A"/>
              </a:buClr>
              <a:buSzPts val="2100"/>
              <a:buNone/>
              <a:defRPr sz="1400"/>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211" name="Google Shape;211;p9"/>
          <p:cNvSpPr txBox="1"/>
          <p:nvPr>
            <p:ph hasCustomPrompt="1" idx="2" type="title"/>
          </p:nvPr>
        </p:nvSpPr>
        <p:spPr>
          <a:xfrm>
            <a:off x="720050" y="315950"/>
            <a:ext cx="21003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999999"/>
              </a:buClr>
              <a:buSzPts val="3600"/>
              <a:buNone/>
              <a:defRPr b="0"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2" name="Shape 212"/>
        <p:cNvGrpSpPr/>
        <p:nvPr/>
      </p:nvGrpSpPr>
      <p:grpSpPr>
        <a:xfrm>
          <a:off x="0" y="0"/>
          <a:ext cx="0" cy="0"/>
          <a:chOff x="0" y="0"/>
          <a:chExt cx="0" cy="0"/>
        </a:xfrm>
      </p:grpSpPr>
      <p:sp>
        <p:nvSpPr>
          <p:cNvPr id="213" name="Google Shape;213;p10"/>
          <p:cNvSpPr/>
          <p:nvPr/>
        </p:nvSpPr>
        <p:spPr>
          <a:xfrm flipH="1">
            <a:off x="682650"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grpSp>
        <p:nvGrpSpPr>
          <p:cNvPr id="214" name="Google Shape;214;p10"/>
          <p:cNvGrpSpPr/>
          <p:nvPr/>
        </p:nvGrpSpPr>
        <p:grpSpPr>
          <a:xfrm>
            <a:off x="6904678" y="-78921"/>
            <a:ext cx="2605500" cy="1446850"/>
            <a:chOff x="310975" y="334050"/>
            <a:chExt cx="2605500" cy="1446850"/>
          </a:xfrm>
        </p:grpSpPr>
        <p:sp>
          <p:nvSpPr>
            <p:cNvPr id="215" name="Google Shape;215;p10"/>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0"/>
          <p:cNvSpPr txBox="1"/>
          <p:nvPr>
            <p:ph type="ctrTitle"/>
          </p:nvPr>
        </p:nvSpPr>
        <p:spPr>
          <a:xfrm>
            <a:off x="3828525" y="3730075"/>
            <a:ext cx="4595400" cy="5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2"/>
              </a:buClr>
              <a:buSzPts val="1400"/>
              <a:buNone/>
              <a:defRPr b="0" sz="1800"/>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76" name="Google Shape;276;p10"/>
          <p:cNvSpPr txBox="1"/>
          <p:nvPr>
            <p:ph idx="1" type="subTitle"/>
          </p:nvPr>
        </p:nvSpPr>
        <p:spPr>
          <a:xfrm>
            <a:off x="3828550" y="2473850"/>
            <a:ext cx="4595400" cy="1213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None/>
              <a:defRPr sz="2200"/>
            </a:lvl1pPr>
            <a:lvl2pPr lvl="1" rtl="0" algn="r">
              <a:lnSpc>
                <a:spcPct val="100000"/>
              </a:lnSpc>
              <a:spcBef>
                <a:spcPts val="0"/>
              </a:spcBef>
              <a:spcAft>
                <a:spcPts val="0"/>
              </a:spcAft>
              <a:buNone/>
              <a:defRPr sz="2200"/>
            </a:lvl2pPr>
            <a:lvl3pPr lvl="2" rtl="0" algn="r">
              <a:lnSpc>
                <a:spcPct val="100000"/>
              </a:lnSpc>
              <a:spcBef>
                <a:spcPts val="0"/>
              </a:spcBef>
              <a:spcAft>
                <a:spcPts val="0"/>
              </a:spcAft>
              <a:buNone/>
              <a:defRPr sz="2200"/>
            </a:lvl3pPr>
            <a:lvl4pPr lvl="3" rtl="0" algn="r">
              <a:lnSpc>
                <a:spcPct val="100000"/>
              </a:lnSpc>
              <a:spcBef>
                <a:spcPts val="0"/>
              </a:spcBef>
              <a:spcAft>
                <a:spcPts val="0"/>
              </a:spcAft>
              <a:buNone/>
              <a:defRPr sz="2200"/>
            </a:lvl4pPr>
            <a:lvl5pPr lvl="4" rtl="0" algn="r">
              <a:lnSpc>
                <a:spcPct val="100000"/>
              </a:lnSpc>
              <a:spcBef>
                <a:spcPts val="0"/>
              </a:spcBef>
              <a:spcAft>
                <a:spcPts val="0"/>
              </a:spcAft>
              <a:buNone/>
              <a:defRPr sz="2200"/>
            </a:lvl5pPr>
            <a:lvl6pPr lvl="5" rtl="0" algn="r">
              <a:lnSpc>
                <a:spcPct val="100000"/>
              </a:lnSpc>
              <a:spcBef>
                <a:spcPts val="0"/>
              </a:spcBef>
              <a:spcAft>
                <a:spcPts val="0"/>
              </a:spcAft>
              <a:buNone/>
              <a:defRPr sz="2200"/>
            </a:lvl6pPr>
            <a:lvl7pPr lvl="6" rtl="0" algn="r">
              <a:lnSpc>
                <a:spcPct val="100000"/>
              </a:lnSpc>
              <a:spcBef>
                <a:spcPts val="0"/>
              </a:spcBef>
              <a:spcAft>
                <a:spcPts val="0"/>
              </a:spcAft>
              <a:buNone/>
              <a:defRPr sz="2200"/>
            </a:lvl7pPr>
            <a:lvl8pPr lvl="7" rtl="0" algn="r">
              <a:lnSpc>
                <a:spcPct val="100000"/>
              </a:lnSpc>
              <a:spcBef>
                <a:spcPts val="0"/>
              </a:spcBef>
              <a:spcAft>
                <a:spcPts val="0"/>
              </a:spcAft>
              <a:buNone/>
              <a:defRPr sz="2200"/>
            </a:lvl8pPr>
            <a:lvl9pPr lvl="8" rtl="0" algn="r">
              <a:lnSpc>
                <a:spcPct val="100000"/>
              </a:lnSpc>
              <a:spcBef>
                <a:spcPts val="0"/>
              </a:spcBef>
              <a:spcAft>
                <a:spcPts val="0"/>
              </a:spcAft>
              <a:buNone/>
              <a:defRPr sz="2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Barlow Semi Condensed SemiBold"/>
              <a:buNone/>
              <a:defRPr sz="2800">
                <a:solidFill>
                  <a:srgbClr val="434343"/>
                </a:solidFill>
                <a:latin typeface="Barlow Semi Condensed SemiBold"/>
                <a:ea typeface="Barlow Semi Condensed SemiBold"/>
                <a:cs typeface="Barlow Semi Condensed SemiBold"/>
                <a:sym typeface="Barlow Semi Condensed SemiBold"/>
              </a:defRPr>
            </a:lvl1pPr>
            <a:lvl2pPr lvl="1">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www.kdd.org/exploration_files/parsons.pdf"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towardsdatascience.com/subspace-clustering-7b884e8fff7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towardsdatascience.com/subspace-clustering-7b884e8fff73" TargetMode="External"/><Relationship Id="rId4" Type="http://schemas.openxmlformats.org/officeDocument/2006/relationships/image" Target="../media/image9.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towardsdatascience.com/subspace-clustering-7b884e8fff73"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towardsdatascience.com/subspace-clustering-7b884e8fff7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www.quretec.com/u/vilo/edu/2003-04/DM_seminar_2003_II/ver1/P12/articles/goil99mafia.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arxiv.org/pdf/1203.1005.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medium.com/@paolozapp/also-non-euclidean-geometries-are-cursed-by-dimensionality-e36646280cf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kdd.org/exploration_files/parsons.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kdd.org/exploration_files/parsons.pdf"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kdd.org/exploration_files/parsons.pdf"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81" name="Shape 481"/>
        <p:cNvGrpSpPr/>
        <p:nvPr/>
      </p:nvGrpSpPr>
      <p:grpSpPr>
        <a:xfrm>
          <a:off x="0" y="0"/>
          <a:ext cx="0" cy="0"/>
          <a:chOff x="0" y="0"/>
          <a:chExt cx="0" cy="0"/>
        </a:xfrm>
      </p:grpSpPr>
      <p:sp>
        <p:nvSpPr>
          <p:cNvPr id="482" name="Google Shape;482;p31"/>
          <p:cNvSpPr txBox="1"/>
          <p:nvPr>
            <p:ph type="ctrTitle"/>
          </p:nvPr>
        </p:nvSpPr>
        <p:spPr>
          <a:xfrm>
            <a:off x="1728150" y="1894050"/>
            <a:ext cx="5687700" cy="90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Subspace clustering</a:t>
            </a:r>
            <a:endParaRPr>
              <a:latin typeface="Bahiana"/>
              <a:ea typeface="Bahiana"/>
              <a:cs typeface="Bahiana"/>
              <a:sym typeface="Bahiana"/>
            </a:endParaRPr>
          </a:p>
        </p:txBody>
      </p:sp>
      <p:sp>
        <p:nvSpPr>
          <p:cNvPr id="483" name="Google Shape;483;p31"/>
          <p:cNvSpPr txBox="1"/>
          <p:nvPr>
            <p:ph idx="4294967295" type="subTitle"/>
          </p:nvPr>
        </p:nvSpPr>
        <p:spPr>
          <a:xfrm flipH="1">
            <a:off x="4977500" y="2722650"/>
            <a:ext cx="1569600" cy="43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Maksym Telepchuk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40"/>
          <p:cNvSpPr txBox="1"/>
          <p:nvPr/>
        </p:nvSpPr>
        <p:spPr>
          <a:xfrm>
            <a:off x="387925" y="842275"/>
            <a:ext cx="8125800" cy="3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Subspace clustering is a technique which finds clusters within different subspaces (a selection of one or more dimensions).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S</a:t>
            </a:r>
            <a:r>
              <a:rPr lang="en" sz="1600">
                <a:latin typeface="Roboto Condensed Light"/>
                <a:ea typeface="Roboto Condensed Light"/>
                <a:cs typeface="Roboto Condensed Light"/>
                <a:sym typeface="Roboto Condensed Light"/>
              </a:rPr>
              <a:t>ubspace clustering is an extension of traditional N dimensional cluster analysis which allows to simultaneously group features and observations by creating both row and column clusters.</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The resulting clusters may be overlapping both in the space of features and observations.</a:t>
            </a:r>
            <a:endParaRPr sz="1600">
              <a:latin typeface="Roboto Condensed Light"/>
              <a:ea typeface="Roboto Condensed Light"/>
              <a:cs typeface="Roboto Condensed Light"/>
              <a:sym typeface="Roboto Condensed Light"/>
            </a:endParaRPr>
          </a:p>
        </p:txBody>
      </p:sp>
      <p:sp>
        <p:nvSpPr>
          <p:cNvPr id="549" name="Google Shape;549;p40"/>
          <p:cNvSpPr txBox="1"/>
          <p:nvPr>
            <p:ph idx="4294967295" type="ctrTitle"/>
          </p:nvPr>
        </p:nvSpPr>
        <p:spPr>
          <a:xfrm>
            <a:off x="387925" y="134575"/>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Subspace </a:t>
            </a:r>
            <a:r>
              <a:rPr lang="en" sz="3200"/>
              <a:t>Clustering</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1"/>
          <p:cNvSpPr txBox="1"/>
          <p:nvPr>
            <p:ph idx="1" type="subTitle"/>
          </p:nvPr>
        </p:nvSpPr>
        <p:spPr>
          <a:xfrm>
            <a:off x="820575" y="1422350"/>
            <a:ext cx="7052700" cy="26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search strategy, we can differentiate 2 types of subspace clustering :</a:t>
            </a:r>
            <a:endParaRPr/>
          </a:p>
          <a:p>
            <a:pPr indent="-317500" lvl="0" marL="457200" rtl="0" algn="l">
              <a:spcBef>
                <a:spcPts val="1600"/>
              </a:spcBef>
              <a:spcAft>
                <a:spcPts val="0"/>
              </a:spcAft>
              <a:buSzPts val="1400"/>
              <a:buChar char="●"/>
            </a:pPr>
            <a:r>
              <a:rPr lang="en"/>
              <a:t>Bottom up approaches start by finding clusters in low dimensional (1 D) spaces and iteratively merging them to process higher dimensional spaces (up to N D). Usually, assign each point to at most one subspace cluster.</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n"/>
              <a:t>Top down approaches find clusters in the full set of dimensions and evaluate the subspace of each cluster. Can usually assign one point to different clusters simultaneously.</a:t>
            </a:r>
            <a:endParaRPr/>
          </a:p>
        </p:txBody>
      </p:sp>
      <p:sp>
        <p:nvSpPr>
          <p:cNvPr id="555" name="Google Shape;555;p41"/>
          <p:cNvSpPr txBox="1"/>
          <p:nvPr/>
        </p:nvSpPr>
        <p:spPr>
          <a:xfrm>
            <a:off x="1080575" y="443025"/>
            <a:ext cx="4851900" cy="8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556" name="Google Shape;556;p41"/>
          <p:cNvSpPr txBox="1"/>
          <p:nvPr>
            <p:ph type="ctrTitle"/>
          </p:nvPr>
        </p:nvSpPr>
        <p:spPr>
          <a:xfrm>
            <a:off x="860075" y="296650"/>
            <a:ext cx="5292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Types of Subspace Clustering</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42"/>
          <p:cNvSpPr txBox="1"/>
          <p:nvPr/>
        </p:nvSpPr>
        <p:spPr>
          <a:xfrm>
            <a:off x="579550" y="4407000"/>
            <a:ext cx="51315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Source : </a:t>
            </a:r>
            <a:r>
              <a:rPr lang="en" u="sng">
                <a:solidFill>
                  <a:schemeClr val="hlink"/>
                </a:solidFill>
                <a:latin typeface="Roboto Condensed Light"/>
                <a:ea typeface="Roboto Condensed Light"/>
                <a:cs typeface="Roboto Condensed Light"/>
                <a:sym typeface="Roboto Condensed Light"/>
                <a:hlinkClick r:id="rId3"/>
              </a:rPr>
              <a:t>L. Parsons, E. Haque, H. Liu : Subspace Clustering for High Dimensional Data: A Review</a:t>
            </a:r>
            <a:endParaRPr>
              <a:latin typeface="Roboto Condensed Light"/>
              <a:ea typeface="Roboto Condensed Light"/>
              <a:cs typeface="Roboto Condensed Light"/>
              <a:sym typeface="Roboto Condensed Light"/>
            </a:endParaRPr>
          </a:p>
        </p:txBody>
      </p:sp>
      <p:pic>
        <p:nvPicPr>
          <p:cNvPr id="562" name="Google Shape;562;p42"/>
          <p:cNvPicPr preferRelativeResize="0"/>
          <p:nvPr/>
        </p:nvPicPr>
        <p:blipFill>
          <a:blip r:embed="rId4">
            <a:alphaModFix/>
          </a:blip>
          <a:stretch>
            <a:fillRect/>
          </a:stretch>
        </p:blipFill>
        <p:spPr>
          <a:xfrm>
            <a:off x="971113" y="583425"/>
            <a:ext cx="7201775" cy="3683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3"/>
          <p:cNvSpPr txBox="1"/>
          <p:nvPr/>
        </p:nvSpPr>
        <p:spPr>
          <a:xfrm>
            <a:off x="589050" y="1292700"/>
            <a:ext cx="7407300" cy="31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The algorithm combines density and grid based clustering and uses an APRIORI style technique to find clusterable subspaces.</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The subspaces with the greatest coverage are kept and the rest are pruned.</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Clusters are formed by combining these units using using a greedy growth scheme.</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Clusters may be found in the same, overlapping, or disjoint subspaces.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n" sz="1600">
                <a:latin typeface="Roboto Condensed Light"/>
                <a:ea typeface="Roboto Condensed Light"/>
                <a:cs typeface="Roboto Condensed Light"/>
                <a:sym typeface="Roboto Condensed Light"/>
              </a:rPr>
              <a:t>Tuning the parameters for a specific dataset can be difficult. Both grid size and the density threshold are input parameters which greatly affect the quality of the clustering results.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600">
              <a:latin typeface="Roboto Condensed Light"/>
              <a:ea typeface="Roboto Condensed Light"/>
              <a:cs typeface="Roboto Condensed Light"/>
              <a:sym typeface="Roboto Condensed Light"/>
            </a:endParaRPr>
          </a:p>
        </p:txBody>
      </p:sp>
      <p:sp>
        <p:nvSpPr>
          <p:cNvPr id="568" name="Google Shape;568;p43"/>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Clique</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Google Shape;573;p44"/>
          <p:cNvPicPr preferRelativeResize="0"/>
          <p:nvPr/>
        </p:nvPicPr>
        <p:blipFill>
          <a:blip r:embed="rId3">
            <a:alphaModFix/>
          </a:blip>
          <a:stretch>
            <a:fillRect/>
          </a:stretch>
        </p:blipFill>
        <p:spPr>
          <a:xfrm>
            <a:off x="1906275" y="1096975"/>
            <a:ext cx="5331450" cy="2949550"/>
          </a:xfrm>
          <a:prstGeom prst="rect">
            <a:avLst/>
          </a:prstGeom>
          <a:noFill/>
          <a:ln>
            <a:noFill/>
          </a:ln>
        </p:spPr>
      </p:pic>
      <p:sp>
        <p:nvSpPr>
          <p:cNvPr id="574" name="Google Shape;574;p44"/>
          <p:cNvSpPr txBox="1"/>
          <p:nvPr/>
        </p:nvSpPr>
        <p:spPr>
          <a:xfrm>
            <a:off x="344825" y="4532150"/>
            <a:ext cx="7333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https://towardsdatascience.com/subspace-clustering-7b884e8fff73</a:t>
            </a:r>
            <a:endParaRPr>
              <a:latin typeface="Roboto Condensed Light"/>
              <a:ea typeface="Roboto Condensed Light"/>
              <a:cs typeface="Roboto Condensed Light"/>
              <a:sym typeface="Roboto Condensed Light"/>
            </a:endParaRPr>
          </a:p>
        </p:txBody>
      </p:sp>
      <p:sp>
        <p:nvSpPr>
          <p:cNvPr id="575" name="Google Shape;575;p44"/>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Clique</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45"/>
          <p:cNvSpPr txBox="1"/>
          <p:nvPr/>
        </p:nvSpPr>
        <p:spPr>
          <a:xfrm>
            <a:off x="344825" y="4532150"/>
            <a:ext cx="7333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https://towardsdatascience.com/subspace-clustering-7b884e8fff73</a:t>
            </a:r>
            <a:endParaRPr>
              <a:latin typeface="Roboto Condensed Light"/>
              <a:ea typeface="Roboto Condensed Light"/>
              <a:cs typeface="Roboto Condensed Light"/>
              <a:sym typeface="Roboto Condensed Light"/>
            </a:endParaRPr>
          </a:p>
        </p:txBody>
      </p:sp>
      <p:pic>
        <p:nvPicPr>
          <p:cNvPr id="581" name="Google Shape;581;p45"/>
          <p:cNvPicPr preferRelativeResize="0"/>
          <p:nvPr/>
        </p:nvPicPr>
        <p:blipFill>
          <a:blip r:embed="rId4">
            <a:alphaModFix/>
          </a:blip>
          <a:stretch>
            <a:fillRect/>
          </a:stretch>
        </p:blipFill>
        <p:spPr>
          <a:xfrm>
            <a:off x="1445450" y="1122938"/>
            <a:ext cx="2128557" cy="2897624"/>
          </a:xfrm>
          <a:prstGeom prst="rect">
            <a:avLst/>
          </a:prstGeom>
          <a:noFill/>
          <a:ln>
            <a:noFill/>
          </a:ln>
        </p:spPr>
      </p:pic>
      <p:pic>
        <p:nvPicPr>
          <p:cNvPr id="582" name="Google Shape;582;p45"/>
          <p:cNvPicPr preferRelativeResize="0"/>
          <p:nvPr/>
        </p:nvPicPr>
        <p:blipFill>
          <a:blip r:embed="rId5">
            <a:alphaModFix/>
          </a:blip>
          <a:stretch>
            <a:fillRect/>
          </a:stretch>
        </p:blipFill>
        <p:spPr>
          <a:xfrm>
            <a:off x="5440325" y="486905"/>
            <a:ext cx="2128549" cy="4370868"/>
          </a:xfrm>
          <a:prstGeom prst="rect">
            <a:avLst/>
          </a:prstGeom>
          <a:noFill/>
          <a:ln>
            <a:noFill/>
          </a:ln>
        </p:spPr>
      </p:pic>
      <p:sp>
        <p:nvSpPr>
          <p:cNvPr id="583" name="Google Shape;583;p45"/>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Clique</a:t>
            </a:r>
            <a:endParaRPr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6"/>
          <p:cNvSpPr txBox="1"/>
          <p:nvPr/>
        </p:nvSpPr>
        <p:spPr>
          <a:xfrm>
            <a:off x="344825" y="4532150"/>
            <a:ext cx="7333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https://towardsdatascience.com/subspace-clustering-7b884e8fff73</a:t>
            </a:r>
            <a:endParaRPr>
              <a:latin typeface="Roboto Condensed Light"/>
              <a:ea typeface="Roboto Condensed Light"/>
              <a:cs typeface="Roboto Condensed Light"/>
              <a:sym typeface="Roboto Condensed Light"/>
            </a:endParaRPr>
          </a:p>
        </p:txBody>
      </p:sp>
      <p:pic>
        <p:nvPicPr>
          <p:cNvPr id="589" name="Google Shape;589;p46"/>
          <p:cNvPicPr preferRelativeResize="0"/>
          <p:nvPr/>
        </p:nvPicPr>
        <p:blipFill>
          <a:blip r:embed="rId4">
            <a:alphaModFix/>
          </a:blip>
          <a:stretch>
            <a:fillRect/>
          </a:stretch>
        </p:blipFill>
        <p:spPr>
          <a:xfrm>
            <a:off x="1951213" y="1122938"/>
            <a:ext cx="5241564" cy="2897625"/>
          </a:xfrm>
          <a:prstGeom prst="rect">
            <a:avLst/>
          </a:prstGeom>
          <a:noFill/>
          <a:ln>
            <a:noFill/>
          </a:ln>
        </p:spPr>
      </p:pic>
      <p:sp>
        <p:nvSpPr>
          <p:cNvPr id="590" name="Google Shape;590;p46"/>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Clique</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7"/>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Clique</a:t>
            </a:r>
            <a:endParaRPr sz="3200"/>
          </a:p>
        </p:txBody>
      </p:sp>
      <p:pic>
        <p:nvPicPr>
          <p:cNvPr id="596" name="Google Shape;596;p47"/>
          <p:cNvPicPr preferRelativeResize="0"/>
          <p:nvPr/>
        </p:nvPicPr>
        <p:blipFill>
          <a:blip r:embed="rId3">
            <a:alphaModFix/>
          </a:blip>
          <a:stretch>
            <a:fillRect/>
          </a:stretch>
        </p:blipFill>
        <p:spPr>
          <a:xfrm>
            <a:off x="2343425" y="1272487"/>
            <a:ext cx="4312800" cy="2598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48"/>
          <p:cNvSpPr txBox="1"/>
          <p:nvPr/>
        </p:nvSpPr>
        <p:spPr>
          <a:xfrm>
            <a:off x="344825" y="4532150"/>
            <a:ext cx="7333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https://towardsdatascience.com/subspace-clustering-7b884e8fff73</a:t>
            </a:r>
            <a:endParaRPr>
              <a:latin typeface="Roboto Condensed Light"/>
              <a:ea typeface="Roboto Condensed Light"/>
              <a:cs typeface="Roboto Condensed Light"/>
              <a:sym typeface="Roboto Condensed Light"/>
            </a:endParaRPr>
          </a:p>
        </p:txBody>
      </p:sp>
      <p:sp>
        <p:nvSpPr>
          <p:cNvPr id="602" name="Google Shape;602;p48"/>
          <p:cNvSpPr txBox="1"/>
          <p:nvPr/>
        </p:nvSpPr>
        <p:spPr>
          <a:xfrm>
            <a:off x="718350" y="1244550"/>
            <a:ext cx="7333200" cy="30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Based on CLIQUE</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ENCLUS does not measure density or coverage directly, but instead measures entropy</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Clusterability of a subspace is defined using three criteria: coverage, density, and correlation. Entropy can be used to measure all three of these criteria. Entropy decreases as the density of cells increases.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Interest is a measure of correlation and is defined as the difference between the sum of entropy measurements for a set of dimensions and the entropy of the multidimension distribution. Larger values indicate higher correlation between dimensions and an interest value of zero indicates independent dimensions.</a:t>
            </a:r>
            <a:endParaRPr sz="1600">
              <a:latin typeface="Roboto Condensed Light"/>
              <a:ea typeface="Roboto Condensed Light"/>
              <a:cs typeface="Roboto Condensed Light"/>
              <a:sym typeface="Roboto Condensed Light"/>
            </a:endParaRPr>
          </a:p>
        </p:txBody>
      </p:sp>
      <p:sp>
        <p:nvSpPr>
          <p:cNvPr id="603" name="Google Shape;603;p48"/>
          <p:cNvSpPr txBox="1"/>
          <p:nvPr>
            <p:ph idx="4294967295" type="ctrTitle"/>
          </p:nvPr>
        </p:nvSpPr>
        <p:spPr>
          <a:xfrm>
            <a:off x="589050" y="285850"/>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ENCLUS</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49"/>
          <p:cNvSpPr txBox="1"/>
          <p:nvPr>
            <p:ph idx="1" type="subTitle"/>
          </p:nvPr>
        </p:nvSpPr>
        <p:spPr>
          <a:xfrm>
            <a:off x="720000" y="1537300"/>
            <a:ext cx="7569900" cy="29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a</a:t>
            </a:r>
            <a:r>
              <a:rPr lang="en"/>
              <a:t>daptive grid based on the distribution of data to improve efficiency and cluster quality.</a:t>
            </a:r>
            <a:endParaRPr/>
          </a:p>
          <a:p>
            <a:pPr indent="0" lvl="0" marL="0" rtl="0" algn="l">
              <a:spcBef>
                <a:spcPts val="1600"/>
              </a:spcBef>
              <a:spcAft>
                <a:spcPts val="0"/>
              </a:spcAft>
              <a:buNone/>
            </a:pPr>
            <a:r>
              <a:rPr lang="en"/>
              <a:t>Сreates a histogram to determine the minimum number of bins for a dimension. The algorithm then combines adjacent cells of similar density to form larger cells. </a:t>
            </a:r>
            <a:endParaRPr/>
          </a:p>
          <a:p>
            <a:pPr indent="0" lvl="0" marL="0" rtl="0" algn="l">
              <a:spcBef>
                <a:spcPts val="1600"/>
              </a:spcBef>
              <a:spcAft>
                <a:spcPts val="0"/>
              </a:spcAft>
              <a:buNone/>
            </a:pPr>
            <a:r>
              <a:rPr lang="en"/>
              <a:t>Boundaries of the cells capture the cluster perimeter more accurately than fixed sized grid cells.</a:t>
            </a:r>
            <a:endParaRPr/>
          </a:p>
          <a:p>
            <a:pPr indent="0" lvl="0" marL="0" rtl="0" algn="l">
              <a:spcBef>
                <a:spcPts val="1600"/>
              </a:spcBef>
              <a:spcAft>
                <a:spcPts val="0"/>
              </a:spcAft>
              <a:buNone/>
            </a:pPr>
            <a:r>
              <a:rPr lang="en"/>
              <a:t>Once the bins have been defined, MAFIA proceeds much like CLIQUE, using an APRIORI style algorithm to generate the list of clusterable subspaces by building up from one dimension. </a:t>
            </a:r>
            <a:endParaRPr/>
          </a:p>
          <a:p>
            <a:pPr indent="0" lvl="0" marL="0" rtl="0" algn="l">
              <a:spcBef>
                <a:spcPts val="1600"/>
              </a:spcBef>
              <a:spcAft>
                <a:spcPts val="1600"/>
              </a:spcAft>
              <a:buNone/>
            </a:pPr>
            <a:r>
              <a:rPr lang="en"/>
              <a:t>MAFIA also attempts to allow for parallelization of the the clustering process.</a:t>
            </a:r>
            <a:endParaRPr/>
          </a:p>
        </p:txBody>
      </p:sp>
      <p:sp>
        <p:nvSpPr>
          <p:cNvPr id="609" name="Google Shape;609;p49"/>
          <p:cNvSpPr txBox="1"/>
          <p:nvPr>
            <p:ph type="ctrTitle"/>
          </p:nvPr>
        </p:nvSpPr>
        <p:spPr>
          <a:xfrm>
            <a:off x="837575" y="516250"/>
            <a:ext cx="5292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MAFIA</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87" name="Shape 487"/>
        <p:cNvGrpSpPr/>
        <p:nvPr/>
      </p:nvGrpSpPr>
      <p:grpSpPr>
        <a:xfrm>
          <a:off x="0" y="0"/>
          <a:ext cx="0" cy="0"/>
          <a:chOff x="0" y="0"/>
          <a:chExt cx="0" cy="0"/>
        </a:xfrm>
      </p:grpSpPr>
      <p:sp>
        <p:nvSpPr>
          <p:cNvPr id="488" name="Google Shape;488;p32"/>
          <p:cNvSpPr txBox="1"/>
          <p:nvPr>
            <p:ph idx="3" type="ctrTitle"/>
          </p:nvPr>
        </p:nvSpPr>
        <p:spPr>
          <a:xfrm>
            <a:off x="2271096" y="1712750"/>
            <a:ext cx="4631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Categories of Subspace Clustering Techniques</a:t>
            </a:r>
            <a:endParaRPr/>
          </a:p>
        </p:txBody>
      </p:sp>
      <p:sp>
        <p:nvSpPr>
          <p:cNvPr id="489" name="Google Shape;489;p32"/>
          <p:cNvSpPr txBox="1"/>
          <p:nvPr>
            <p:ph type="ctrTitle"/>
          </p:nvPr>
        </p:nvSpPr>
        <p:spPr>
          <a:xfrm>
            <a:off x="2271096" y="670575"/>
            <a:ext cx="4631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Clustering</a:t>
            </a:r>
            <a:endParaRPr/>
          </a:p>
        </p:txBody>
      </p:sp>
      <p:sp>
        <p:nvSpPr>
          <p:cNvPr id="490" name="Google Shape;490;p32"/>
          <p:cNvSpPr txBox="1"/>
          <p:nvPr>
            <p:ph idx="2" type="title"/>
          </p:nvPr>
        </p:nvSpPr>
        <p:spPr>
          <a:xfrm>
            <a:off x="7298050" y="643275"/>
            <a:ext cx="1125900" cy="90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01</a:t>
            </a:r>
            <a:endParaRPr sz="4800"/>
          </a:p>
        </p:txBody>
      </p:sp>
      <p:sp>
        <p:nvSpPr>
          <p:cNvPr id="491" name="Google Shape;491;p32"/>
          <p:cNvSpPr txBox="1"/>
          <p:nvPr>
            <p:ph idx="4" type="title"/>
          </p:nvPr>
        </p:nvSpPr>
        <p:spPr>
          <a:xfrm>
            <a:off x="7298050" y="1685436"/>
            <a:ext cx="1125900" cy="90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02</a:t>
            </a:r>
            <a:endParaRPr sz="4800"/>
          </a:p>
        </p:txBody>
      </p:sp>
      <p:sp>
        <p:nvSpPr>
          <p:cNvPr id="492" name="Google Shape;492;p32"/>
          <p:cNvSpPr txBox="1"/>
          <p:nvPr>
            <p:ph idx="5" type="ctrTitle"/>
          </p:nvPr>
        </p:nvSpPr>
        <p:spPr>
          <a:xfrm>
            <a:off x="2271096" y="2754925"/>
            <a:ext cx="4631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Algorithms</a:t>
            </a:r>
            <a:endParaRPr/>
          </a:p>
        </p:txBody>
      </p:sp>
      <p:sp>
        <p:nvSpPr>
          <p:cNvPr id="493" name="Google Shape;493;p32"/>
          <p:cNvSpPr txBox="1"/>
          <p:nvPr>
            <p:ph idx="6" type="title"/>
          </p:nvPr>
        </p:nvSpPr>
        <p:spPr>
          <a:xfrm>
            <a:off x="7298050" y="2727590"/>
            <a:ext cx="1125900" cy="90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03</a:t>
            </a:r>
            <a:endParaRPr sz="4800"/>
          </a:p>
        </p:txBody>
      </p:sp>
      <p:sp>
        <p:nvSpPr>
          <p:cNvPr id="494" name="Google Shape;494;p32"/>
          <p:cNvSpPr txBox="1"/>
          <p:nvPr>
            <p:ph idx="7" type="ctrTitle"/>
          </p:nvPr>
        </p:nvSpPr>
        <p:spPr>
          <a:xfrm>
            <a:off x="2271142" y="3797100"/>
            <a:ext cx="4631100" cy="58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 applications and conclusion</a:t>
            </a:r>
            <a:endParaRPr/>
          </a:p>
        </p:txBody>
      </p:sp>
      <p:sp>
        <p:nvSpPr>
          <p:cNvPr id="495" name="Google Shape;495;p32"/>
          <p:cNvSpPr txBox="1"/>
          <p:nvPr>
            <p:ph idx="8" type="title"/>
          </p:nvPr>
        </p:nvSpPr>
        <p:spPr>
          <a:xfrm>
            <a:off x="7298050" y="3774175"/>
            <a:ext cx="1125900" cy="90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04</a:t>
            </a:r>
            <a:endParaRPr sz="4800"/>
          </a:p>
        </p:txBody>
      </p:sp>
      <p:sp>
        <p:nvSpPr>
          <p:cNvPr id="496" name="Google Shape;496;p32"/>
          <p:cNvSpPr txBox="1"/>
          <p:nvPr>
            <p:ph idx="1" type="subTitle"/>
          </p:nvPr>
        </p:nvSpPr>
        <p:spPr>
          <a:xfrm flipH="1">
            <a:off x="2640750" y="4165950"/>
            <a:ext cx="4261500" cy="4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Where subspace clustering can be used</a:t>
            </a:r>
            <a:endParaRPr/>
          </a:p>
        </p:txBody>
      </p:sp>
      <p:sp>
        <p:nvSpPr>
          <p:cNvPr id="497" name="Google Shape;497;p32"/>
          <p:cNvSpPr txBox="1"/>
          <p:nvPr>
            <p:ph idx="9" type="subTitle"/>
          </p:nvPr>
        </p:nvSpPr>
        <p:spPr>
          <a:xfrm flipH="1">
            <a:off x="2640676" y="3127425"/>
            <a:ext cx="4261500" cy="4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Review of some basic algorithms</a:t>
            </a:r>
            <a:endParaRPr/>
          </a:p>
        </p:txBody>
      </p:sp>
      <p:sp>
        <p:nvSpPr>
          <p:cNvPr id="498" name="Google Shape;498;p32"/>
          <p:cNvSpPr txBox="1"/>
          <p:nvPr>
            <p:ph idx="13" type="subTitle"/>
          </p:nvPr>
        </p:nvSpPr>
        <p:spPr>
          <a:xfrm flipH="1">
            <a:off x="2640750" y="2081100"/>
            <a:ext cx="4261500" cy="4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General overview</a:t>
            </a:r>
            <a:r>
              <a:rPr lang="en"/>
              <a:t> </a:t>
            </a:r>
            <a:r>
              <a:rPr lang="en"/>
              <a:t>Bottom-up vs Top-down</a:t>
            </a:r>
            <a:endParaRPr/>
          </a:p>
        </p:txBody>
      </p:sp>
      <p:sp>
        <p:nvSpPr>
          <p:cNvPr id="499" name="Google Shape;499;p32"/>
          <p:cNvSpPr txBox="1"/>
          <p:nvPr>
            <p:ph idx="14" type="subTitle"/>
          </p:nvPr>
        </p:nvSpPr>
        <p:spPr>
          <a:xfrm flipH="1">
            <a:off x="2640750" y="1034775"/>
            <a:ext cx="4261500" cy="4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And why do we need different approaches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50"/>
          <p:cNvPicPr preferRelativeResize="0"/>
          <p:nvPr/>
        </p:nvPicPr>
        <p:blipFill>
          <a:blip r:embed="rId3">
            <a:alphaModFix/>
          </a:blip>
          <a:stretch>
            <a:fillRect/>
          </a:stretch>
        </p:blipFill>
        <p:spPr>
          <a:xfrm>
            <a:off x="2036750" y="1189564"/>
            <a:ext cx="5070499" cy="3066924"/>
          </a:xfrm>
          <a:prstGeom prst="rect">
            <a:avLst/>
          </a:prstGeom>
          <a:noFill/>
          <a:ln>
            <a:noFill/>
          </a:ln>
        </p:spPr>
      </p:pic>
      <p:sp>
        <p:nvSpPr>
          <p:cNvPr id="615" name="Google Shape;615;p50"/>
          <p:cNvSpPr txBox="1"/>
          <p:nvPr/>
        </p:nvSpPr>
        <p:spPr>
          <a:xfrm>
            <a:off x="488500" y="4525700"/>
            <a:ext cx="46980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http://www.quretec.com/u/vilo/edu/2003-04/DM_seminar_2003_II/ver1/P12/articles/goil99mafia.pdf</a:t>
            </a:r>
            <a:endParaRPr>
              <a:latin typeface="Roboto Condensed Light"/>
              <a:ea typeface="Roboto Condensed Light"/>
              <a:cs typeface="Roboto Condensed Light"/>
              <a:sym typeface="Roboto Condensed Light"/>
            </a:endParaRPr>
          </a:p>
        </p:txBody>
      </p:sp>
      <p:sp>
        <p:nvSpPr>
          <p:cNvPr id="616" name="Google Shape;616;p50"/>
          <p:cNvSpPr txBox="1"/>
          <p:nvPr>
            <p:ph type="ctrTitle"/>
          </p:nvPr>
        </p:nvSpPr>
        <p:spPr>
          <a:xfrm>
            <a:off x="837575" y="516250"/>
            <a:ext cx="5292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MAFIA</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51"/>
          <p:cNvSpPr txBox="1"/>
          <p:nvPr/>
        </p:nvSpPr>
        <p:spPr>
          <a:xfrm>
            <a:off x="743100" y="1310425"/>
            <a:ext cx="7657800" cy="3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The top-down subspace clustering approach starts by finding an initial approximation of the clusters in the full feature space with equally weighted dimensions.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Next each dimension is assigned a weight for each cluster. The updated weights are then used in the next iteration to regenerate the clusters.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Requires multiple iterations of expensive clustering algorithms in the full set of dimensions.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Sampling technique is used to improve performance. Size of the sample is one of the critical parameters.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Top-down algorithms create clusters that are partitions of the dataset, meaning each instance is assigned to only one cluster. Most critical parameters for top-down algorithms is the number of clusters and the size of the subspaces.</a:t>
            </a:r>
            <a:endParaRPr sz="1600">
              <a:latin typeface="Roboto Condensed Light"/>
              <a:ea typeface="Roboto Condensed Light"/>
              <a:cs typeface="Roboto Condensed Light"/>
              <a:sym typeface="Roboto Condensed Light"/>
            </a:endParaRPr>
          </a:p>
        </p:txBody>
      </p:sp>
      <p:sp>
        <p:nvSpPr>
          <p:cNvPr id="622" name="Google Shape;622;p51"/>
          <p:cNvSpPr txBox="1"/>
          <p:nvPr>
            <p:ph idx="4294967295" type="ctrTitle"/>
          </p:nvPr>
        </p:nvSpPr>
        <p:spPr>
          <a:xfrm>
            <a:off x="743100" y="602725"/>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Top-Down Approach</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52"/>
          <p:cNvSpPr txBox="1"/>
          <p:nvPr/>
        </p:nvSpPr>
        <p:spPr>
          <a:xfrm>
            <a:off x="481000" y="833250"/>
            <a:ext cx="8023200" cy="4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Samples the data, then selects a set of k medoids and iteratively improves the clustering.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Algorithm uses three phases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Initialization. In this phase algorithm </a:t>
            </a:r>
            <a:r>
              <a:rPr lang="en" sz="1600">
                <a:latin typeface="Roboto Condensed Light"/>
                <a:ea typeface="Roboto Condensed Light"/>
                <a:cs typeface="Roboto Condensed Light"/>
                <a:sym typeface="Roboto Condensed Light"/>
              </a:rPr>
              <a:t>uses a greedy algorithm to select a set of potential medoids.  Each cluster is represented by at least one instance in the selected set that are far apart from each other. </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Iteration. Algorithm s</a:t>
            </a:r>
            <a:r>
              <a:rPr lang="en" sz="1600">
                <a:latin typeface="Roboto Condensed Light"/>
                <a:ea typeface="Roboto Condensed Light"/>
                <a:cs typeface="Roboto Condensed Light"/>
                <a:sym typeface="Roboto Condensed Light"/>
              </a:rPr>
              <a:t>elects a random set of k medoids from this reduced dataset, replaces bad medoids with randomly chosen new medoids, and determines if clustering has improved. For each medoid, a set of dimensions is chosen whose average distances are relatively small. The total number of dimensions associated to medoids must be k * l, where l is an input parameter that selects the average dimensionality of cluster subspaces.  The medoid of the cluster with the least number of points is thrown out.</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cluster refinement. </a:t>
            </a:r>
            <a:r>
              <a:rPr lang="en" sz="1600">
                <a:latin typeface="Roboto Condensed Light"/>
                <a:ea typeface="Roboto Condensed Light"/>
                <a:cs typeface="Roboto Condensed Light"/>
                <a:sym typeface="Roboto Condensed Light"/>
              </a:rPr>
              <a:t>The refinement phase computes new dimensions for each medoid based on the clusters formed and reassigns points to medoids, removing outliers.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
        <p:nvSpPr>
          <p:cNvPr id="628" name="Google Shape;628;p52"/>
          <p:cNvSpPr txBox="1"/>
          <p:nvPr>
            <p:ph idx="4294967295" type="ctrTitle"/>
          </p:nvPr>
        </p:nvSpPr>
        <p:spPr>
          <a:xfrm>
            <a:off x="481000" y="73225"/>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Proclus</a:t>
            </a:r>
            <a:endParaRPr sz="3200"/>
          </a:p>
          <a:p>
            <a:pPr indent="0" lvl="0" marL="0" rtl="0" algn="l">
              <a:spcBef>
                <a:spcPts val="0"/>
              </a:spcBef>
              <a:spcAft>
                <a:spcPts val="0"/>
              </a:spcAft>
              <a:buNone/>
            </a:pPr>
            <a:r>
              <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3"/>
          <p:cNvSpPr txBox="1"/>
          <p:nvPr/>
        </p:nvSpPr>
        <p:spPr>
          <a:xfrm>
            <a:off x="459750" y="359175"/>
            <a:ext cx="29310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34" name="Google Shape;634;p53"/>
          <p:cNvSpPr txBox="1"/>
          <p:nvPr/>
        </p:nvSpPr>
        <p:spPr>
          <a:xfrm>
            <a:off x="394550" y="1141650"/>
            <a:ext cx="7333200" cy="3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C</a:t>
            </a:r>
            <a:r>
              <a:rPr lang="en" sz="1600">
                <a:latin typeface="Roboto Condensed Light"/>
                <a:ea typeface="Roboto Condensed Light"/>
                <a:cs typeface="Roboto Condensed Light"/>
                <a:sym typeface="Roboto Condensed Light"/>
              </a:rPr>
              <a:t>lusters may be found in different subspaces, the subspaces must be of similar sizes since the the user must input the average number of dimensions for the clusters.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Clusters are represented as sets of instances with associated medoids and subspaces and form non-overlapping partitions of the dataset with possible outliers.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Due to the use of sampling, PROCLUS is somewhat faster than CLIQUE on large datasets.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However, using a small number of representative points can cause PROCLUS to miss some clusters entirely. The cluster quality of PROCLUS is very sensitive to the accuracy of the input parameters, which may be difficult to determine.</a:t>
            </a:r>
            <a:endParaRPr sz="1600">
              <a:latin typeface="Roboto Condensed Light"/>
              <a:ea typeface="Roboto Condensed Light"/>
              <a:cs typeface="Roboto Condensed Light"/>
              <a:sym typeface="Roboto Condensed Light"/>
            </a:endParaRPr>
          </a:p>
        </p:txBody>
      </p:sp>
      <p:sp>
        <p:nvSpPr>
          <p:cNvPr id="635" name="Google Shape;635;p53"/>
          <p:cNvSpPr txBox="1"/>
          <p:nvPr>
            <p:ph idx="4294967295" type="ctrTitle"/>
          </p:nvPr>
        </p:nvSpPr>
        <p:spPr>
          <a:xfrm>
            <a:off x="394550" y="105625"/>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Proclus</a:t>
            </a:r>
            <a:endParaRPr sz="3200"/>
          </a:p>
          <a:p>
            <a:pPr indent="0" lvl="0" marL="0" rtl="0" algn="l">
              <a:spcBef>
                <a:spcPts val="0"/>
              </a:spcBef>
              <a:spcAft>
                <a:spcPts val="0"/>
              </a:spcAft>
              <a:buNone/>
            </a:pPr>
            <a:r>
              <a:t/>
            </a:r>
            <a:endParaRPr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54"/>
          <p:cNvSpPr txBox="1"/>
          <p:nvPr>
            <p:ph idx="1" type="subTitle"/>
          </p:nvPr>
        </p:nvSpPr>
        <p:spPr>
          <a:xfrm>
            <a:off x="720000" y="1053000"/>
            <a:ext cx="7742400" cy="28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imilar in structure to PROCLUS, but uses a unique distance measure called the Dimension Oriented Distance (DOD). </a:t>
            </a:r>
            <a:endParaRPr/>
          </a:p>
          <a:p>
            <a:pPr indent="0" lvl="0" marL="0" rtl="0" algn="l">
              <a:spcBef>
                <a:spcPts val="1600"/>
              </a:spcBef>
              <a:spcAft>
                <a:spcPts val="0"/>
              </a:spcAft>
              <a:buNone/>
            </a:pPr>
            <a:r>
              <a:rPr lang="en"/>
              <a:t>The idea is compared to voting whereby the algorithm labels the number of dimensions on which two instances are within a threshold distance </a:t>
            </a:r>
            <a:r>
              <a:rPr b="1" lang="en">
                <a:latin typeface="Roboto Condensed"/>
                <a:ea typeface="Roboto Condensed"/>
                <a:cs typeface="Roboto Condensed"/>
                <a:sym typeface="Roboto Condensed"/>
              </a:rPr>
              <a:t>e</a:t>
            </a:r>
            <a:r>
              <a:rPr lang="en"/>
              <a:t> of each other. The concept is based on the assumption that in higher dimensions it is more meaningful for two instances to be close in several dimensions rather than in a many. </a:t>
            </a:r>
            <a:endParaRPr/>
          </a:p>
          <a:p>
            <a:pPr indent="0" lvl="0" marL="0" rtl="0" algn="l">
              <a:spcBef>
                <a:spcPts val="1600"/>
              </a:spcBef>
              <a:spcAft>
                <a:spcPts val="1600"/>
              </a:spcAft>
              <a:buNone/>
            </a:pPr>
            <a:r>
              <a:rPr lang="en"/>
              <a:t>The algorithm typically consists of three phases, namely sampling phase, cluster forming phase, and data assignment phase.</a:t>
            </a:r>
            <a:endParaRPr/>
          </a:p>
        </p:txBody>
      </p:sp>
      <p:sp>
        <p:nvSpPr>
          <p:cNvPr id="641" name="Google Shape;641;p54"/>
          <p:cNvSpPr txBox="1"/>
          <p:nvPr>
            <p:ph type="ctrTitle"/>
          </p:nvPr>
        </p:nvSpPr>
        <p:spPr>
          <a:xfrm>
            <a:off x="720000" y="181275"/>
            <a:ext cx="2295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FINDIT</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5"/>
          <p:cNvSpPr txBox="1"/>
          <p:nvPr>
            <p:ph idx="1" type="subTitle"/>
          </p:nvPr>
        </p:nvSpPr>
        <p:spPr>
          <a:xfrm>
            <a:off x="700800" y="1509675"/>
            <a:ext cx="7742400" cy="28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algorithm starts by selecting two small sets generated through random sampling of the data. The sets are used to determine initial representative medoids of the clusters.</a:t>
            </a:r>
            <a:endParaRPr>
              <a:solidFill>
                <a:schemeClr val="dk1"/>
              </a:solidFill>
            </a:endParaRPr>
          </a:p>
          <a:p>
            <a:pPr indent="0" lvl="0" marL="0" rtl="0" algn="l">
              <a:spcBef>
                <a:spcPts val="1600"/>
              </a:spcBef>
              <a:spcAft>
                <a:spcPts val="0"/>
              </a:spcAft>
              <a:buNone/>
            </a:pPr>
            <a:r>
              <a:rPr lang="en">
                <a:solidFill>
                  <a:schemeClr val="dk1"/>
                </a:solidFill>
              </a:rPr>
              <a:t>In the cluster forming phase the correlated dimensions are found using the DOD measure for each medoid. FINDIT then increments the value of </a:t>
            </a:r>
            <a:r>
              <a:rPr b="1" lang="en">
                <a:solidFill>
                  <a:schemeClr val="dk1"/>
                </a:solidFill>
                <a:latin typeface="Roboto Condensed"/>
                <a:ea typeface="Roboto Condensed"/>
                <a:cs typeface="Roboto Condensed"/>
                <a:sym typeface="Roboto Condensed"/>
              </a:rPr>
              <a:t>e</a:t>
            </a:r>
            <a:r>
              <a:rPr lang="en">
                <a:solidFill>
                  <a:schemeClr val="dk1"/>
                </a:solidFill>
              </a:rPr>
              <a:t>  and repeats this step until the cluster quality stabilizes. </a:t>
            </a:r>
            <a:endParaRPr>
              <a:solidFill>
                <a:schemeClr val="dk1"/>
              </a:solidFill>
            </a:endParaRPr>
          </a:p>
          <a:p>
            <a:pPr indent="0" lvl="0" marL="0" rtl="0" algn="l">
              <a:spcBef>
                <a:spcPts val="1600"/>
              </a:spcBef>
              <a:spcAft>
                <a:spcPts val="0"/>
              </a:spcAft>
              <a:buNone/>
            </a:pPr>
            <a:r>
              <a:rPr lang="en">
                <a:solidFill>
                  <a:schemeClr val="dk1"/>
                </a:solidFill>
              </a:rPr>
              <a:t>In the final phase all of the instances are assigned to medoids based on the subspaces found.</a:t>
            </a:r>
            <a:endParaRPr>
              <a:solidFill>
                <a:schemeClr val="dk1"/>
              </a:solidFill>
            </a:endParaRPr>
          </a:p>
          <a:p>
            <a:pPr indent="0" lvl="0" marL="0" rtl="0" algn="l">
              <a:spcBef>
                <a:spcPts val="1600"/>
              </a:spcBef>
              <a:spcAft>
                <a:spcPts val="1600"/>
              </a:spcAft>
              <a:buNone/>
            </a:pPr>
            <a:r>
              <a:rPr lang="en">
                <a:solidFill>
                  <a:schemeClr val="dk1"/>
                </a:solidFill>
              </a:rPr>
              <a:t>Also uses sampling techniques.</a:t>
            </a:r>
            <a:endParaRPr>
              <a:solidFill>
                <a:schemeClr val="dk1"/>
              </a:solidFill>
            </a:endParaRPr>
          </a:p>
        </p:txBody>
      </p:sp>
      <p:sp>
        <p:nvSpPr>
          <p:cNvPr id="647" name="Google Shape;647;p55"/>
          <p:cNvSpPr txBox="1"/>
          <p:nvPr>
            <p:ph type="ctrTitle"/>
          </p:nvPr>
        </p:nvSpPr>
        <p:spPr>
          <a:xfrm>
            <a:off x="720000" y="181275"/>
            <a:ext cx="2295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FINDIT</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56"/>
          <p:cNvSpPr txBox="1"/>
          <p:nvPr>
            <p:ph idx="4294967295" type="ctrTitle"/>
          </p:nvPr>
        </p:nvSpPr>
        <p:spPr>
          <a:xfrm>
            <a:off x="619425" y="83400"/>
            <a:ext cx="2958300" cy="9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FINDIT vs Mafia</a:t>
            </a:r>
            <a:endParaRPr/>
          </a:p>
        </p:txBody>
      </p:sp>
      <p:pic>
        <p:nvPicPr>
          <p:cNvPr id="653" name="Google Shape;653;p56"/>
          <p:cNvPicPr preferRelativeResize="0"/>
          <p:nvPr/>
        </p:nvPicPr>
        <p:blipFill>
          <a:blip r:embed="rId3">
            <a:alphaModFix/>
          </a:blip>
          <a:stretch>
            <a:fillRect/>
          </a:stretch>
        </p:blipFill>
        <p:spPr>
          <a:xfrm>
            <a:off x="1167125" y="621975"/>
            <a:ext cx="6809749" cy="1968725"/>
          </a:xfrm>
          <a:prstGeom prst="rect">
            <a:avLst/>
          </a:prstGeom>
          <a:noFill/>
          <a:ln>
            <a:noFill/>
          </a:ln>
        </p:spPr>
      </p:pic>
      <p:pic>
        <p:nvPicPr>
          <p:cNvPr id="654" name="Google Shape;654;p56"/>
          <p:cNvPicPr preferRelativeResize="0"/>
          <p:nvPr/>
        </p:nvPicPr>
        <p:blipFill>
          <a:blip r:embed="rId4">
            <a:alphaModFix/>
          </a:blip>
          <a:stretch>
            <a:fillRect/>
          </a:stretch>
        </p:blipFill>
        <p:spPr>
          <a:xfrm>
            <a:off x="1167124" y="2803875"/>
            <a:ext cx="6809751" cy="21251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57"/>
          <p:cNvSpPr txBox="1"/>
          <p:nvPr>
            <p:ph idx="4294967295" type="ctrTitle"/>
          </p:nvPr>
        </p:nvSpPr>
        <p:spPr>
          <a:xfrm>
            <a:off x="619425" y="83400"/>
            <a:ext cx="2958300" cy="9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FINDIT vs Mafia</a:t>
            </a:r>
            <a:endParaRPr/>
          </a:p>
        </p:txBody>
      </p:sp>
      <p:pic>
        <p:nvPicPr>
          <p:cNvPr id="660" name="Google Shape;660;p57"/>
          <p:cNvPicPr preferRelativeResize="0"/>
          <p:nvPr/>
        </p:nvPicPr>
        <p:blipFill>
          <a:blip r:embed="rId3">
            <a:alphaModFix/>
          </a:blip>
          <a:stretch>
            <a:fillRect/>
          </a:stretch>
        </p:blipFill>
        <p:spPr>
          <a:xfrm>
            <a:off x="569425" y="1094174"/>
            <a:ext cx="3518645" cy="3447136"/>
          </a:xfrm>
          <a:prstGeom prst="rect">
            <a:avLst/>
          </a:prstGeom>
          <a:noFill/>
          <a:ln>
            <a:noFill/>
          </a:ln>
        </p:spPr>
      </p:pic>
      <p:pic>
        <p:nvPicPr>
          <p:cNvPr id="661" name="Google Shape;661;p57"/>
          <p:cNvPicPr preferRelativeResize="0"/>
          <p:nvPr/>
        </p:nvPicPr>
        <p:blipFill>
          <a:blip r:embed="rId4">
            <a:alphaModFix/>
          </a:blip>
          <a:stretch>
            <a:fillRect/>
          </a:stretch>
        </p:blipFill>
        <p:spPr>
          <a:xfrm>
            <a:off x="5055933" y="1053000"/>
            <a:ext cx="3518642" cy="352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58"/>
          <p:cNvSpPr txBox="1"/>
          <p:nvPr/>
        </p:nvSpPr>
        <p:spPr>
          <a:xfrm>
            <a:off x="989250" y="1199425"/>
            <a:ext cx="71655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latin typeface="Roboto Condensed Light"/>
                <a:ea typeface="Roboto Condensed Light"/>
                <a:cs typeface="Roboto Condensed Light"/>
                <a:sym typeface="Roboto Condensed Light"/>
              </a:rPr>
              <a:t>Gene Expression Analysis. </a:t>
            </a:r>
            <a:r>
              <a:rPr lang="en">
                <a:latin typeface="Roboto Condensed Light"/>
                <a:ea typeface="Roboto Condensed Light"/>
                <a:cs typeface="Roboto Condensed Light"/>
                <a:sym typeface="Roboto Condensed Light"/>
              </a:rPr>
              <a:t>Microarray chip technology produces a large amount of data in molecular biology. Microarray data usually comprises the simultaneous measurement of the expression level of thousands of genes under hundreds of conditions. It consists of a data matrix where the rows correspond to genes and the columns represent different experimental conditions, issues, consecutive time slots, or different test persons. Biologists usually want to find patterns in such massive datasets.			</a:t>
            </a:r>
            <a:endParaRPr>
              <a:latin typeface="Roboto Condensed Light"/>
              <a:ea typeface="Roboto Condensed Light"/>
              <a:cs typeface="Roboto Condensed Light"/>
              <a:sym typeface="Roboto Condensed Light"/>
            </a:endParaRPr>
          </a:p>
          <a:p>
            <a:pPr indent="0" lvl="0" marL="0" rtl="0" algn="l">
              <a:lnSpc>
                <a:spcPct val="115000"/>
              </a:lnSpc>
              <a:spcBef>
                <a:spcPts val="1200"/>
              </a:spcBef>
              <a:spcAft>
                <a:spcPts val="0"/>
              </a:spcAft>
              <a:buNone/>
            </a:pPr>
            <a:r>
              <a:rPr i="1" lang="en">
                <a:latin typeface="Roboto Condensed Light"/>
                <a:ea typeface="Roboto Condensed Light"/>
                <a:cs typeface="Roboto Condensed Light"/>
                <a:sym typeface="Roboto Condensed Light"/>
              </a:rPr>
              <a:t>Metabolic Screening. </a:t>
            </a:r>
            <a:r>
              <a:rPr lang="en">
                <a:latin typeface="Roboto Condensed Light"/>
                <a:ea typeface="Roboto Condensed Light"/>
                <a:cs typeface="Roboto Condensed Light"/>
                <a:sym typeface="Roboto Condensed Light"/>
              </a:rPr>
              <a:t>Metabolic screening of newborns in order to detect metabolic diseases in the earliest possible moment. For this purpose, a blood sample is taken from each newborn and the concentrations of specific metabolites in these blood samples are measured. In the resulting data matrix, rows represent the newborns and columns represent the metabolites. Biologists usually want to identify groups of newborns suffering from a common metabolic disease. Usually, each metabolic disease causes a correlation between the concentration of a specific set of metabolites. </a:t>
            </a:r>
            <a:endParaRPr>
              <a:latin typeface="Roboto Condensed Light"/>
              <a:ea typeface="Roboto Condensed Light"/>
              <a:cs typeface="Roboto Condensed Light"/>
              <a:sym typeface="Roboto Condensed Light"/>
            </a:endParaRPr>
          </a:p>
          <a:p>
            <a:pPr indent="0" lvl="0" marL="0" rtl="0" algn="l">
              <a:spcBef>
                <a:spcPts val="1200"/>
              </a:spcBef>
              <a:spcAft>
                <a:spcPts val="0"/>
              </a:spcAft>
              <a:buNone/>
            </a:pPr>
            <a:r>
              <a:t/>
            </a:r>
            <a:endParaRPr>
              <a:latin typeface="Roboto Condensed Light"/>
              <a:ea typeface="Roboto Condensed Light"/>
              <a:cs typeface="Roboto Condensed Light"/>
              <a:sym typeface="Roboto Condensed Light"/>
            </a:endParaRPr>
          </a:p>
        </p:txBody>
      </p:sp>
      <p:sp>
        <p:nvSpPr>
          <p:cNvPr id="667" name="Google Shape;667;p58"/>
          <p:cNvSpPr txBox="1"/>
          <p:nvPr>
            <p:ph idx="4294967295" type="ctrTitle"/>
          </p:nvPr>
        </p:nvSpPr>
        <p:spPr>
          <a:xfrm>
            <a:off x="808325" y="192075"/>
            <a:ext cx="57417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Applications</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59"/>
          <p:cNvSpPr txBox="1"/>
          <p:nvPr/>
        </p:nvSpPr>
        <p:spPr>
          <a:xfrm>
            <a:off x="940100" y="1071750"/>
            <a:ext cx="7769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latin typeface="Roboto Condensed Light"/>
                <a:ea typeface="Roboto Condensed Light"/>
                <a:cs typeface="Roboto Condensed Light"/>
                <a:sym typeface="Roboto Condensed Light"/>
              </a:rPr>
              <a:t>Customer Recommendation Systems. </a:t>
            </a:r>
            <a:r>
              <a:rPr lang="en">
                <a:latin typeface="Roboto Condensed Light"/>
                <a:ea typeface="Roboto Condensed Light"/>
                <a:cs typeface="Roboto Condensed Light"/>
                <a:sym typeface="Roboto Condensed Light"/>
              </a:rPr>
              <a:t>In customer recommendation systems, customers of a company can vote for the company’s products.  There may be a very large set of products. It is now interesting, for example, for target marketing purposes, to cluster the customers into groups. Customers that have similar preferences should be grouped together. The problem for a cluster analysis process is that different customers may be grouped together according to different sets of products.						</a:t>
            </a:r>
            <a:endParaRPr>
              <a:latin typeface="Roboto Condensed Light"/>
              <a:ea typeface="Roboto Condensed Light"/>
              <a:cs typeface="Roboto Condensed Light"/>
              <a:sym typeface="Roboto Condensed Light"/>
            </a:endParaRPr>
          </a:p>
          <a:p>
            <a:pPr indent="0" lvl="0" marL="0" rtl="0" algn="l">
              <a:lnSpc>
                <a:spcPct val="115000"/>
              </a:lnSpc>
              <a:spcBef>
                <a:spcPts val="1200"/>
              </a:spcBef>
              <a:spcAft>
                <a:spcPts val="1200"/>
              </a:spcAft>
              <a:buNone/>
            </a:pPr>
            <a:r>
              <a:rPr i="1" lang="en">
                <a:latin typeface="Roboto Condensed Light"/>
                <a:ea typeface="Roboto Condensed Light"/>
                <a:cs typeface="Roboto Condensed Light"/>
                <a:sym typeface="Roboto Condensed Light"/>
              </a:rPr>
              <a:t>Text Documents. </a:t>
            </a:r>
            <a:r>
              <a:rPr lang="en">
                <a:latin typeface="Roboto Condensed Light"/>
                <a:ea typeface="Roboto Condensed Light"/>
                <a:cs typeface="Roboto Condensed Light"/>
                <a:sym typeface="Roboto Condensed Light"/>
              </a:rPr>
              <a:t>Clustering collections of text documents such as Web pages to find groups of thematically related documents is important in many applications. The data matrix to be analyzed contains each document as a row where the columns represent the count of one particular term in the corresponding document. Usually the data contains thousands of attributes and is thus very sparse, featuring a lot of zero values.  Related documents will only have a similar word count in a subset of terms, and these subsets are likely to be different for different groups of thematically relevant documents. In addition, the thematic groups may overlap.	</a:t>
            </a:r>
            <a:endParaRPr>
              <a:latin typeface="Roboto Condensed Light"/>
              <a:ea typeface="Roboto Condensed Light"/>
              <a:cs typeface="Roboto Condensed Light"/>
              <a:sym typeface="Roboto Condensed Light"/>
            </a:endParaRPr>
          </a:p>
        </p:txBody>
      </p:sp>
      <p:sp>
        <p:nvSpPr>
          <p:cNvPr id="673" name="Google Shape;673;p59"/>
          <p:cNvSpPr txBox="1"/>
          <p:nvPr>
            <p:ph idx="4294967295" type="ctrTitle"/>
          </p:nvPr>
        </p:nvSpPr>
        <p:spPr>
          <a:xfrm>
            <a:off x="808325" y="192075"/>
            <a:ext cx="57417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03" name="Shape 503"/>
        <p:cNvGrpSpPr/>
        <p:nvPr/>
      </p:nvGrpSpPr>
      <p:grpSpPr>
        <a:xfrm>
          <a:off x="0" y="0"/>
          <a:ext cx="0" cy="0"/>
          <a:chOff x="0" y="0"/>
          <a:chExt cx="0" cy="0"/>
        </a:xfrm>
      </p:grpSpPr>
      <p:sp>
        <p:nvSpPr>
          <p:cNvPr id="504" name="Google Shape;504;p33"/>
          <p:cNvSpPr txBox="1"/>
          <p:nvPr>
            <p:ph idx="1" type="subTitle"/>
          </p:nvPr>
        </p:nvSpPr>
        <p:spPr>
          <a:xfrm>
            <a:off x="1243700" y="1465750"/>
            <a:ext cx="7544400" cy="27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Cluster analysis aims at finding a set of subsets of a data set. A meaningful clustering reflects a natural grouping of the data.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In high-dimensional data, irrelevant attributes and correlated attributes make any natural grouping hardly detectable.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Specialized techniques aim at finding clusters in subspaces of a high-dimensional data space.</a:t>
            </a:r>
            <a:endParaRPr sz="1600"/>
          </a:p>
        </p:txBody>
      </p:sp>
      <p:sp>
        <p:nvSpPr>
          <p:cNvPr id="505" name="Google Shape;505;p33"/>
          <p:cNvSpPr txBox="1"/>
          <p:nvPr>
            <p:ph type="ctrTitle"/>
          </p:nvPr>
        </p:nvSpPr>
        <p:spPr>
          <a:xfrm>
            <a:off x="1627675" y="918525"/>
            <a:ext cx="52929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Clustering</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7" name="Shape 677"/>
        <p:cNvGrpSpPr/>
        <p:nvPr/>
      </p:nvGrpSpPr>
      <p:grpSpPr>
        <a:xfrm>
          <a:off x="0" y="0"/>
          <a:ext cx="0" cy="0"/>
          <a:chOff x="0" y="0"/>
          <a:chExt cx="0" cy="0"/>
        </a:xfrm>
      </p:grpSpPr>
      <p:pic>
        <p:nvPicPr>
          <p:cNvPr id="678" name="Google Shape;678;p60"/>
          <p:cNvPicPr preferRelativeResize="0"/>
          <p:nvPr/>
        </p:nvPicPr>
        <p:blipFill>
          <a:blip r:embed="rId3">
            <a:alphaModFix/>
          </a:blip>
          <a:stretch>
            <a:fillRect/>
          </a:stretch>
        </p:blipFill>
        <p:spPr>
          <a:xfrm>
            <a:off x="1592856" y="817475"/>
            <a:ext cx="5958292" cy="726000"/>
          </a:xfrm>
          <a:prstGeom prst="rect">
            <a:avLst/>
          </a:prstGeom>
          <a:noFill/>
          <a:ln>
            <a:noFill/>
          </a:ln>
        </p:spPr>
      </p:pic>
      <p:pic>
        <p:nvPicPr>
          <p:cNvPr id="679" name="Google Shape;679;p60"/>
          <p:cNvPicPr preferRelativeResize="0"/>
          <p:nvPr/>
        </p:nvPicPr>
        <p:blipFill>
          <a:blip r:embed="rId4">
            <a:alphaModFix/>
          </a:blip>
          <a:stretch>
            <a:fillRect/>
          </a:stretch>
        </p:blipFill>
        <p:spPr>
          <a:xfrm>
            <a:off x="1413100" y="1652650"/>
            <a:ext cx="6317795" cy="3295225"/>
          </a:xfrm>
          <a:prstGeom prst="rect">
            <a:avLst/>
          </a:prstGeom>
          <a:noFill/>
          <a:ln>
            <a:noFill/>
          </a:ln>
        </p:spPr>
      </p:pic>
      <p:sp>
        <p:nvSpPr>
          <p:cNvPr id="680" name="Google Shape;680;p60"/>
          <p:cNvSpPr txBox="1"/>
          <p:nvPr>
            <p:ph idx="4294967295" type="ctrTitle"/>
          </p:nvPr>
        </p:nvSpPr>
        <p:spPr>
          <a:xfrm>
            <a:off x="720025" y="170475"/>
            <a:ext cx="57417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Sparse </a:t>
            </a:r>
            <a:r>
              <a:rPr lang="en" sz="3200"/>
              <a:t>Subspace Clustering</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4" name="Shape 684"/>
        <p:cNvGrpSpPr/>
        <p:nvPr/>
      </p:nvGrpSpPr>
      <p:grpSpPr>
        <a:xfrm>
          <a:off x="0" y="0"/>
          <a:ext cx="0" cy="0"/>
          <a:chOff x="0" y="0"/>
          <a:chExt cx="0" cy="0"/>
        </a:xfrm>
      </p:grpSpPr>
      <p:sp>
        <p:nvSpPr>
          <p:cNvPr id="685" name="Google Shape;685;p61"/>
          <p:cNvSpPr txBox="1"/>
          <p:nvPr/>
        </p:nvSpPr>
        <p:spPr>
          <a:xfrm>
            <a:off x="725100" y="1102175"/>
            <a:ext cx="5412600" cy="29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Spectral clustering is a technique with roots in graph theory, where the approach is used to identify communities of nodes in a graph based on the edges connecting them.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Spectral clustering is a flexible approach for finding clusters when your data doesn’t meet the requirements of other common algorithms.</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The method is flexible and allows us to cluster non graph data as well.</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pic>
        <p:nvPicPr>
          <p:cNvPr id="686" name="Google Shape;686;p61"/>
          <p:cNvPicPr preferRelativeResize="0"/>
          <p:nvPr/>
        </p:nvPicPr>
        <p:blipFill>
          <a:blip r:embed="rId3">
            <a:alphaModFix/>
          </a:blip>
          <a:stretch>
            <a:fillRect/>
          </a:stretch>
        </p:blipFill>
        <p:spPr>
          <a:xfrm>
            <a:off x="6137700" y="1102163"/>
            <a:ext cx="2996308" cy="1996825"/>
          </a:xfrm>
          <a:prstGeom prst="rect">
            <a:avLst/>
          </a:prstGeom>
          <a:noFill/>
          <a:ln>
            <a:noFill/>
          </a:ln>
        </p:spPr>
      </p:pic>
      <p:sp>
        <p:nvSpPr>
          <p:cNvPr id="687" name="Google Shape;687;p61"/>
          <p:cNvSpPr txBox="1"/>
          <p:nvPr>
            <p:ph idx="4294967295" type="ctrTitle"/>
          </p:nvPr>
        </p:nvSpPr>
        <p:spPr>
          <a:xfrm>
            <a:off x="808325" y="192075"/>
            <a:ext cx="57417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Sparse Subspace Clustering</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1" name="Shape 691"/>
        <p:cNvGrpSpPr/>
        <p:nvPr/>
      </p:nvGrpSpPr>
      <p:grpSpPr>
        <a:xfrm>
          <a:off x="0" y="0"/>
          <a:ext cx="0" cy="0"/>
          <a:chOff x="0" y="0"/>
          <a:chExt cx="0" cy="0"/>
        </a:xfrm>
      </p:grpSpPr>
      <p:pic>
        <p:nvPicPr>
          <p:cNvPr id="692" name="Google Shape;692;p62"/>
          <p:cNvPicPr preferRelativeResize="0"/>
          <p:nvPr/>
        </p:nvPicPr>
        <p:blipFill>
          <a:blip r:embed="rId3">
            <a:alphaModFix/>
          </a:blip>
          <a:stretch>
            <a:fillRect/>
          </a:stretch>
        </p:blipFill>
        <p:spPr>
          <a:xfrm>
            <a:off x="152400" y="400900"/>
            <a:ext cx="8839203" cy="3996374"/>
          </a:xfrm>
          <a:prstGeom prst="rect">
            <a:avLst/>
          </a:prstGeom>
          <a:noFill/>
          <a:ln>
            <a:noFill/>
          </a:ln>
        </p:spPr>
      </p:pic>
      <p:sp>
        <p:nvSpPr>
          <p:cNvPr id="693" name="Google Shape;693;p62"/>
          <p:cNvSpPr txBox="1"/>
          <p:nvPr/>
        </p:nvSpPr>
        <p:spPr>
          <a:xfrm>
            <a:off x="226925" y="4732275"/>
            <a:ext cx="2409600" cy="1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https://arxiv.org/pdf/1203.1005.pdf</a:t>
            </a:r>
            <a:endParaRPr>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97" name="Shape 697"/>
        <p:cNvGrpSpPr/>
        <p:nvPr/>
      </p:nvGrpSpPr>
      <p:grpSpPr>
        <a:xfrm>
          <a:off x="0" y="0"/>
          <a:ext cx="0" cy="0"/>
          <a:chOff x="0" y="0"/>
          <a:chExt cx="0" cy="0"/>
        </a:xfrm>
      </p:grpSpPr>
      <p:sp>
        <p:nvSpPr>
          <p:cNvPr id="698" name="Google Shape;698;p63"/>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solidFill>
                <a:srgbClr val="F3F3F3"/>
              </a:solidFill>
            </a:endParaRPr>
          </a:p>
        </p:txBody>
      </p:sp>
      <p:sp>
        <p:nvSpPr>
          <p:cNvPr id="699" name="Google Shape;699;p63"/>
          <p:cNvSpPr txBox="1"/>
          <p:nvPr/>
        </p:nvSpPr>
        <p:spPr>
          <a:xfrm>
            <a:off x="1112975" y="1123800"/>
            <a:ext cx="7023600" cy="317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Roboto Condensed Light"/>
              <a:buChar char="●"/>
            </a:pPr>
            <a:r>
              <a:rPr lang="en" sz="1600">
                <a:solidFill>
                  <a:srgbClr val="FFFFFF"/>
                </a:solidFill>
                <a:latin typeface="Roboto Condensed Light"/>
                <a:ea typeface="Roboto Condensed Light"/>
                <a:cs typeface="Roboto Condensed Light"/>
                <a:sym typeface="Roboto Condensed Light"/>
              </a:rPr>
              <a:t>LRR, LRSC, LSR, SSC, SSC-OMP and many others</a:t>
            </a:r>
            <a:endParaRPr sz="1600">
              <a:solidFill>
                <a:srgbClr val="FFFFFF"/>
              </a:solidFill>
              <a:latin typeface="Roboto Condensed Light"/>
              <a:ea typeface="Roboto Condensed Light"/>
              <a:cs typeface="Roboto Condensed Light"/>
              <a:sym typeface="Roboto Condensed Light"/>
            </a:endParaRPr>
          </a:p>
          <a:p>
            <a:pPr indent="-330200" lvl="0" marL="457200" rtl="0" algn="l">
              <a:spcBef>
                <a:spcPts val="0"/>
              </a:spcBef>
              <a:spcAft>
                <a:spcPts val="0"/>
              </a:spcAft>
              <a:buClr>
                <a:srgbClr val="FFFFFF"/>
              </a:buClr>
              <a:buSzPts val="1600"/>
              <a:buFont typeface="Roboto Condensed Light"/>
              <a:buChar char="●"/>
            </a:pPr>
            <a:r>
              <a:rPr lang="en" sz="1600">
                <a:solidFill>
                  <a:srgbClr val="FFFFFF"/>
                </a:solidFill>
                <a:latin typeface="Roboto Condensed Light"/>
                <a:ea typeface="Roboto Condensed Light"/>
                <a:cs typeface="Roboto Condensed Light"/>
                <a:sym typeface="Roboto Condensed Light"/>
              </a:rPr>
              <a:t>In high dimensions, data becomes very sparse and distance measures become increasingly meaningless.</a:t>
            </a:r>
            <a:endParaRPr sz="1600">
              <a:solidFill>
                <a:srgbClr val="FFFFFF"/>
              </a:solidFill>
              <a:latin typeface="Roboto Condensed Light"/>
              <a:ea typeface="Roboto Condensed Light"/>
              <a:cs typeface="Roboto Condensed Light"/>
              <a:sym typeface="Roboto Condensed Light"/>
            </a:endParaRPr>
          </a:p>
          <a:p>
            <a:pPr indent="-330200" lvl="0" marL="457200" rtl="0" algn="l">
              <a:spcBef>
                <a:spcPts val="0"/>
              </a:spcBef>
              <a:spcAft>
                <a:spcPts val="0"/>
              </a:spcAft>
              <a:buClr>
                <a:srgbClr val="FFFFFF"/>
              </a:buClr>
              <a:buSzPts val="1600"/>
              <a:buFont typeface="Roboto Condensed Light"/>
              <a:buChar char="●"/>
            </a:pPr>
            <a:r>
              <a:rPr lang="en" sz="1600">
                <a:solidFill>
                  <a:srgbClr val="FFFFFF"/>
                </a:solidFill>
                <a:latin typeface="Roboto Condensed Light"/>
                <a:ea typeface="Roboto Condensed Light"/>
                <a:cs typeface="Roboto Condensed Light"/>
                <a:sym typeface="Roboto Condensed Light"/>
              </a:rPr>
              <a:t>Subspace clustering attempts to integrate feature evaluation and clustering in order to find clusters in different subspaces.</a:t>
            </a:r>
            <a:endParaRPr sz="1600">
              <a:solidFill>
                <a:srgbClr val="FFFFFF"/>
              </a:solidFill>
              <a:latin typeface="Roboto Condensed Light"/>
              <a:ea typeface="Roboto Condensed Light"/>
              <a:cs typeface="Roboto Condensed Light"/>
              <a:sym typeface="Roboto Condensed Light"/>
            </a:endParaRPr>
          </a:p>
          <a:p>
            <a:pPr indent="-330200" lvl="0" marL="457200" rtl="0" algn="l">
              <a:spcBef>
                <a:spcPts val="0"/>
              </a:spcBef>
              <a:spcAft>
                <a:spcPts val="0"/>
              </a:spcAft>
              <a:buClr>
                <a:srgbClr val="FFFFFF"/>
              </a:buClr>
              <a:buSzPts val="1600"/>
              <a:buFont typeface="Roboto Condensed Light"/>
              <a:buChar char="●"/>
            </a:pPr>
            <a:r>
              <a:rPr lang="en" sz="1600">
                <a:solidFill>
                  <a:srgbClr val="FFFFFF"/>
                </a:solidFill>
                <a:latin typeface="Roboto Condensed Light"/>
                <a:ea typeface="Roboto Condensed Light"/>
                <a:cs typeface="Roboto Condensed Light"/>
                <a:sym typeface="Roboto Condensed Light"/>
              </a:rPr>
              <a:t>Top-down algorithms simulate this integration by using multiple iterations of evaluation, selection, and clustering. This process selects a group of instances first and then evaluates the attributes in the context of that cluster of instances.</a:t>
            </a:r>
            <a:endParaRPr sz="1600">
              <a:solidFill>
                <a:srgbClr val="FFFFFF"/>
              </a:solidFill>
              <a:latin typeface="Roboto Condensed Light"/>
              <a:ea typeface="Roboto Condensed Light"/>
              <a:cs typeface="Roboto Condensed Light"/>
              <a:sym typeface="Roboto Condensed Light"/>
            </a:endParaRPr>
          </a:p>
          <a:p>
            <a:pPr indent="-330200" lvl="0" marL="457200" rtl="0" algn="l">
              <a:spcBef>
                <a:spcPts val="0"/>
              </a:spcBef>
              <a:spcAft>
                <a:spcPts val="0"/>
              </a:spcAft>
              <a:buClr>
                <a:srgbClr val="FFFFFF"/>
              </a:buClr>
              <a:buSzPts val="1600"/>
              <a:buFont typeface="Roboto Condensed Light"/>
              <a:buChar char="●"/>
            </a:pPr>
            <a:r>
              <a:rPr lang="en" sz="1600">
                <a:solidFill>
                  <a:srgbClr val="FFFFFF"/>
                </a:solidFill>
                <a:latin typeface="Roboto Condensed Light"/>
                <a:ea typeface="Roboto Condensed Light"/>
                <a:cs typeface="Roboto Condensed Light"/>
                <a:sym typeface="Roboto Condensed Light"/>
              </a:rPr>
              <a:t>Bottom-up algorithms integrate the clustering and subspace selection by first selecting a subspace, then evaluating the instances in the that context. Adding one dimension at a time, they are able to work in relatively small subspaces.</a:t>
            </a:r>
            <a:endParaRPr sz="16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4"/>
          <p:cNvSpPr txBox="1"/>
          <p:nvPr/>
        </p:nvSpPr>
        <p:spPr>
          <a:xfrm>
            <a:off x="702375" y="1210200"/>
            <a:ext cx="7983300" cy="3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L.Parsons, E. Haque, H. Liu. Evaluating Subspace Clustering Algorithms, 2004</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P. Krögerand, A. Zimek. Subspace Clustering Techniques, 2009</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Sanjay Goil, Harsha Nagesh, Alog Choudhary. Mafia : Efficient and Scalable Subspace Clustering for Very Large Data Sets, 1999</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S.Chitra Nayagam. Comparative Study of Subspace Clustering Algorithms,  2015</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https://towardsdatascience.com/subspace-clustering-7b884e8fff73?gi=3c57d40d0e97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http://wazniak.mimuw.edu.pl/images/d/dc/ED-4.2-m10-1.01.pdf </a:t>
            </a:r>
            <a:endParaRPr sz="1600">
              <a:latin typeface="Roboto Condensed Light"/>
              <a:ea typeface="Roboto Condensed Light"/>
              <a:cs typeface="Roboto Condensed Light"/>
              <a:sym typeface="Roboto Condensed Light"/>
            </a:endParaRPr>
          </a:p>
        </p:txBody>
      </p:sp>
      <p:sp>
        <p:nvSpPr>
          <p:cNvPr id="705" name="Google Shape;705;p64"/>
          <p:cNvSpPr txBox="1"/>
          <p:nvPr>
            <p:ph idx="4294967295" type="ctrTitle"/>
          </p:nvPr>
        </p:nvSpPr>
        <p:spPr>
          <a:xfrm>
            <a:off x="808325" y="192075"/>
            <a:ext cx="57417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Bibliography</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2912675" y="822175"/>
            <a:ext cx="5511300" cy="13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THANKS!</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34"/>
          <p:cNvSpPr txBox="1"/>
          <p:nvPr>
            <p:ph idx="1" type="subTitle"/>
          </p:nvPr>
        </p:nvSpPr>
        <p:spPr>
          <a:xfrm>
            <a:off x="720000" y="1465800"/>
            <a:ext cx="7104000" cy="230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33333"/>
              </a:buClr>
              <a:buSzPts val="1600"/>
              <a:buAutoNum type="arabicPeriod"/>
            </a:pPr>
            <a:r>
              <a:rPr lang="en">
                <a:solidFill>
                  <a:srgbClr val="333333"/>
                </a:solidFill>
              </a:rPr>
              <a:t>Optimization problem becomes increasingly difficult with an increasing number of variables (attributes).</a:t>
            </a:r>
            <a:endParaRPr>
              <a:solidFill>
                <a:srgbClr val="333333"/>
              </a:solidFill>
            </a:endParaRPr>
          </a:p>
          <a:p>
            <a:pPr indent="-330200" lvl="0" marL="457200" rtl="0" algn="l">
              <a:lnSpc>
                <a:spcPct val="115000"/>
              </a:lnSpc>
              <a:spcBef>
                <a:spcPts val="0"/>
              </a:spcBef>
              <a:spcAft>
                <a:spcPts val="0"/>
              </a:spcAft>
              <a:buClr>
                <a:srgbClr val="333333"/>
              </a:buClr>
              <a:buSzPts val="1600"/>
              <a:buAutoNum type="arabicPeriod"/>
            </a:pPr>
            <a:r>
              <a:rPr lang="en">
                <a:solidFill>
                  <a:srgbClr val="333333"/>
                </a:solidFill>
              </a:rPr>
              <a:t>The relative contrast of the farthest point and the nearest point converges to 0 with increasing data dimensionality.</a:t>
            </a:r>
            <a:endParaRPr>
              <a:solidFill>
                <a:srgbClr val="333333"/>
              </a:solidFill>
            </a:endParaRPr>
          </a:p>
          <a:p>
            <a:pPr indent="-330200" lvl="0" marL="457200" rtl="0" algn="l">
              <a:lnSpc>
                <a:spcPct val="115000"/>
              </a:lnSpc>
              <a:spcBef>
                <a:spcPts val="0"/>
              </a:spcBef>
              <a:spcAft>
                <a:spcPts val="0"/>
              </a:spcAft>
              <a:buClr>
                <a:srgbClr val="333333"/>
              </a:buClr>
              <a:buSzPts val="1600"/>
              <a:buAutoNum type="arabicPeriod"/>
            </a:pPr>
            <a:r>
              <a:rPr lang="en">
                <a:solidFill>
                  <a:srgbClr val="333333"/>
                </a:solidFill>
              </a:rPr>
              <a:t> In many problems there exist many irrelevant attributes in a data set.</a:t>
            </a:r>
            <a:endParaRPr>
              <a:solidFill>
                <a:srgbClr val="333333"/>
              </a:solidFill>
            </a:endParaRPr>
          </a:p>
          <a:p>
            <a:pPr indent="-330200" lvl="0" marL="457200" rtl="0" algn="l">
              <a:lnSpc>
                <a:spcPct val="115000"/>
              </a:lnSpc>
              <a:spcBef>
                <a:spcPts val="0"/>
              </a:spcBef>
              <a:spcAft>
                <a:spcPts val="0"/>
              </a:spcAft>
              <a:buClr>
                <a:srgbClr val="333333"/>
              </a:buClr>
              <a:buSzPts val="1600"/>
              <a:buAutoNum type="arabicPeriod"/>
            </a:pPr>
            <a:r>
              <a:rPr lang="en">
                <a:solidFill>
                  <a:srgbClr val="333333"/>
                </a:solidFill>
              </a:rPr>
              <a:t> In a data set containing many attributes, some attributes will most probably exhibit correlations among each other</a:t>
            </a:r>
            <a:r>
              <a:rPr lang="en">
                <a:solidFill>
                  <a:srgbClr val="000000"/>
                </a:solidFill>
              </a:rPr>
              <a:t>.</a:t>
            </a:r>
            <a:endParaRPr>
              <a:solidFill>
                <a:srgbClr val="333333"/>
              </a:solidFill>
            </a:endParaRPr>
          </a:p>
        </p:txBody>
      </p:sp>
      <p:sp>
        <p:nvSpPr>
          <p:cNvPr id="511" name="Google Shape;511;p34"/>
          <p:cNvSpPr txBox="1"/>
          <p:nvPr>
            <p:ph type="ctrTitle"/>
          </p:nvPr>
        </p:nvSpPr>
        <p:spPr>
          <a:xfrm>
            <a:off x="720000" y="421450"/>
            <a:ext cx="5292900" cy="7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Curse of dimensionality</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pic>
        <p:nvPicPr>
          <p:cNvPr id="516" name="Google Shape;516;p35"/>
          <p:cNvPicPr preferRelativeResize="0"/>
          <p:nvPr/>
        </p:nvPicPr>
        <p:blipFill>
          <a:blip r:embed="rId3">
            <a:alphaModFix/>
          </a:blip>
          <a:stretch>
            <a:fillRect/>
          </a:stretch>
        </p:blipFill>
        <p:spPr>
          <a:xfrm>
            <a:off x="1048963" y="2505850"/>
            <a:ext cx="7046075" cy="2311625"/>
          </a:xfrm>
          <a:prstGeom prst="rect">
            <a:avLst/>
          </a:prstGeom>
          <a:noFill/>
          <a:ln>
            <a:noFill/>
          </a:ln>
        </p:spPr>
      </p:pic>
      <p:sp>
        <p:nvSpPr>
          <p:cNvPr id="517" name="Google Shape;517;p35"/>
          <p:cNvSpPr txBox="1"/>
          <p:nvPr/>
        </p:nvSpPr>
        <p:spPr>
          <a:xfrm>
            <a:off x="700300" y="1557550"/>
            <a:ext cx="60006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Data in only one dimension is relatively tightly packed. Adding a dimension stretches the points across that dimension, pushing them further apart. Additional dimensions spreads the data even further making high dimensional data extremely sparse.</a:t>
            </a:r>
            <a:endParaRPr sz="1600">
              <a:latin typeface="Roboto Condensed Light"/>
              <a:ea typeface="Roboto Condensed Light"/>
              <a:cs typeface="Roboto Condensed Light"/>
              <a:sym typeface="Roboto Condensed Light"/>
            </a:endParaRPr>
          </a:p>
        </p:txBody>
      </p:sp>
      <p:sp>
        <p:nvSpPr>
          <p:cNvPr id="518" name="Google Shape;518;p35"/>
          <p:cNvSpPr txBox="1"/>
          <p:nvPr>
            <p:ph type="ctrTitle"/>
          </p:nvPr>
        </p:nvSpPr>
        <p:spPr>
          <a:xfrm>
            <a:off x="700300" y="443050"/>
            <a:ext cx="5292900" cy="72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Curse of dimensionality</a:t>
            </a:r>
            <a:endParaRPr sz="3200"/>
          </a:p>
        </p:txBody>
      </p:sp>
      <p:sp>
        <p:nvSpPr>
          <p:cNvPr id="519" name="Google Shape;519;p35"/>
          <p:cNvSpPr txBox="1"/>
          <p:nvPr/>
        </p:nvSpPr>
        <p:spPr>
          <a:xfrm>
            <a:off x="260175" y="4731025"/>
            <a:ext cx="52929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https://medium.com/@paolozapp/also-non-euclidean-geometries-are-cursed-by-dimensionality-e36646280cf1</a:t>
            </a:r>
            <a:endParaRPr>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36"/>
          <p:cNvSpPr txBox="1"/>
          <p:nvPr/>
        </p:nvSpPr>
        <p:spPr>
          <a:xfrm>
            <a:off x="519200" y="1004925"/>
            <a:ext cx="7012500" cy="36192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F</a:t>
            </a:r>
            <a:r>
              <a:rPr lang="en" sz="1600">
                <a:latin typeface="Roboto Condensed Light"/>
                <a:ea typeface="Roboto Condensed Light"/>
                <a:cs typeface="Roboto Condensed Light"/>
                <a:sym typeface="Roboto Condensed Light"/>
              </a:rPr>
              <a:t>eature reduction methods prior  may be applied in</a:t>
            </a:r>
            <a:r>
              <a:rPr lang="en" sz="1600">
                <a:latin typeface="Roboto Condensed Light"/>
                <a:ea typeface="Roboto Condensed Light"/>
                <a:cs typeface="Roboto Condensed Light"/>
                <a:sym typeface="Roboto Condensed Light"/>
              </a:rPr>
              <a:t> cluster analysis. But there is high probability, that different subsets of attributes may be relevant for different clusters. Thus, a global feature selection or dimensionality reduction method cannot be applied.</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Problem to find the relevant subspaces and to find clusters in these relevant subspaces. For many application domains it is a main part of the interesting information - what correlations exist among which attributes for which subset of objects.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As a consequence of this second challenge, the first challenge (i.e., the “curse of dimensionality”) generally cannot be alleviated for clustering high dimensional data.</a:t>
            </a:r>
            <a:endParaRPr sz="1600">
              <a:latin typeface="Roboto Condensed Light"/>
              <a:ea typeface="Roboto Condensed Light"/>
              <a:cs typeface="Roboto Condensed Light"/>
              <a:sym typeface="Roboto Condensed Light"/>
            </a:endParaRPr>
          </a:p>
        </p:txBody>
      </p:sp>
      <p:sp>
        <p:nvSpPr>
          <p:cNvPr id="525" name="Google Shape;525;p36"/>
          <p:cNvSpPr txBox="1"/>
          <p:nvPr/>
        </p:nvSpPr>
        <p:spPr>
          <a:xfrm>
            <a:off x="605125" y="278925"/>
            <a:ext cx="62241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Barlow Semi Condensed SemiBold"/>
                <a:ea typeface="Barlow Semi Condensed SemiBold"/>
                <a:cs typeface="Barlow Semi Condensed SemiBold"/>
                <a:sym typeface="Barlow Semi Condensed SemiBold"/>
              </a:rPr>
              <a:t>Proposes</a:t>
            </a:r>
            <a:endParaRPr sz="3200">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37"/>
          <p:cNvPicPr preferRelativeResize="0"/>
          <p:nvPr/>
        </p:nvPicPr>
        <p:blipFill>
          <a:blip r:embed="rId3">
            <a:alphaModFix/>
          </a:blip>
          <a:stretch>
            <a:fillRect/>
          </a:stretch>
        </p:blipFill>
        <p:spPr>
          <a:xfrm>
            <a:off x="2070400" y="645563"/>
            <a:ext cx="5003176" cy="3761425"/>
          </a:xfrm>
          <a:prstGeom prst="rect">
            <a:avLst/>
          </a:prstGeom>
          <a:noFill/>
          <a:ln>
            <a:noFill/>
          </a:ln>
        </p:spPr>
      </p:pic>
      <p:sp>
        <p:nvSpPr>
          <p:cNvPr id="531" name="Google Shape;531;p37"/>
          <p:cNvSpPr txBox="1"/>
          <p:nvPr/>
        </p:nvSpPr>
        <p:spPr>
          <a:xfrm>
            <a:off x="579550" y="4407000"/>
            <a:ext cx="51315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Source : </a:t>
            </a:r>
            <a:r>
              <a:rPr lang="en" u="sng">
                <a:solidFill>
                  <a:schemeClr val="hlink"/>
                </a:solidFill>
                <a:latin typeface="Roboto Condensed Light"/>
                <a:ea typeface="Roboto Condensed Light"/>
                <a:cs typeface="Roboto Condensed Light"/>
                <a:sym typeface="Roboto Condensed Light"/>
                <a:hlinkClick r:id="rId4"/>
              </a:rPr>
              <a:t>L. Parsons, E. Haque, H. Liu : Subspace Clustering for High Dimensional Data: A Review</a:t>
            </a:r>
            <a:endParaRPr>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38"/>
          <p:cNvSpPr txBox="1"/>
          <p:nvPr/>
        </p:nvSpPr>
        <p:spPr>
          <a:xfrm>
            <a:off x="579550" y="4407000"/>
            <a:ext cx="51315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Source : </a:t>
            </a:r>
            <a:r>
              <a:rPr lang="en" u="sng">
                <a:solidFill>
                  <a:schemeClr val="hlink"/>
                </a:solidFill>
                <a:latin typeface="Roboto Condensed Light"/>
                <a:ea typeface="Roboto Condensed Light"/>
                <a:cs typeface="Roboto Condensed Light"/>
                <a:sym typeface="Roboto Condensed Light"/>
                <a:hlinkClick r:id="rId3"/>
              </a:rPr>
              <a:t>L. Parsons, E. Haque, H. Liu : Subspace Clustering for High Dimensional Data: A Review</a:t>
            </a:r>
            <a:endParaRPr>
              <a:latin typeface="Roboto Condensed Light"/>
              <a:ea typeface="Roboto Condensed Light"/>
              <a:cs typeface="Roboto Condensed Light"/>
              <a:sym typeface="Roboto Condensed Light"/>
            </a:endParaRPr>
          </a:p>
        </p:txBody>
      </p:sp>
      <p:pic>
        <p:nvPicPr>
          <p:cNvPr id="537" name="Google Shape;537;p38"/>
          <p:cNvPicPr preferRelativeResize="0"/>
          <p:nvPr/>
        </p:nvPicPr>
        <p:blipFill>
          <a:blip r:embed="rId4">
            <a:alphaModFix/>
          </a:blip>
          <a:stretch>
            <a:fillRect/>
          </a:stretch>
        </p:blipFill>
        <p:spPr>
          <a:xfrm>
            <a:off x="152400" y="1327175"/>
            <a:ext cx="8839201" cy="24891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39"/>
          <p:cNvSpPr txBox="1"/>
          <p:nvPr/>
        </p:nvSpPr>
        <p:spPr>
          <a:xfrm>
            <a:off x="579550" y="4407000"/>
            <a:ext cx="51315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Source : </a:t>
            </a:r>
            <a:r>
              <a:rPr lang="en" u="sng">
                <a:solidFill>
                  <a:schemeClr val="hlink"/>
                </a:solidFill>
                <a:latin typeface="Roboto Condensed Light"/>
                <a:ea typeface="Roboto Condensed Light"/>
                <a:cs typeface="Roboto Condensed Light"/>
                <a:sym typeface="Roboto Condensed Light"/>
                <a:hlinkClick r:id="rId3"/>
              </a:rPr>
              <a:t>L. Parsons, E. Haque, H. Liu : Subspace Clustering for High Dimensional Data: A Review</a:t>
            </a:r>
            <a:endParaRPr>
              <a:latin typeface="Roboto Condensed Light"/>
              <a:ea typeface="Roboto Condensed Light"/>
              <a:cs typeface="Roboto Condensed Light"/>
              <a:sym typeface="Roboto Condensed Light"/>
            </a:endParaRPr>
          </a:p>
        </p:txBody>
      </p:sp>
      <p:pic>
        <p:nvPicPr>
          <p:cNvPr id="543" name="Google Shape;543;p39"/>
          <p:cNvPicPr preferRelativeResize="0"/>
          <p:nvPr/>
        </p:nvPicPr>
        <p:blipFill>
          <a:blip r:embed="rId4">
            <a:alphaModFix/>
          </a:blip>
          <a:stretch>
            <a:fillRect/>
          </a:stretch>
        </p:blipFill>
        <p:spPr>
          <a:xfrm>
            <a:off x="152400" y="1327188"/>
            <a:ext cx="8839201" cy="24891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nual Report General by Slidesgo">
  <a:themeElements>
    <a:clrScheme name="Simple Light">
      <a:dk1>
        <a:srgbClr val="434343"/>
      </a:dk1>
      <a:lt1>
        <a:srgbClr val="666666"/>
      </a:lt1>
      <a:dk2>
        <a:srgbClr val="999999"/>
      </a:dk2>
      <a:lt2>
        <a:srgbClr val="CCCCCC"/>
      </a:lt2>
      <a:accent1>
        <a:srgbClr val="F3F3F3"/>
      </a:accent1>
      <a:accent2>
        <a:srgbClr val="434343"/>
      </a:accent2>
      <a:accent3>
        <a:srgbClr val="666666"/>
      </a:accent3>
      <a:accent4>
        <a:srgbClr val="999999"/>
      </a:accent4>
      <a:accent5>
        <a:srgbClr val="F3F3F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